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Open Sauce Light" charset="1" panose="00000400000000000000"/>
      <p:regular r:id="rId17"/>
    </p:embeddedFont>
    <p:embeddedFont>
      <p:font typeface="Ovo" charset="1" panose="02020502070400060406"/>
      <p:regular r:id="rId18"/>
    </p:embeddedFont>
    <p:embeddedFont>
      <p:font typeface="Open Sauce Medium" charset="1" panose="00000600000000000000"/>
      <p:regular r:id="rId19"/>
    </p:embeddedFont>
    <p:embeddedFont>
      <p:font typeface="Clear Sans Medium" charset="1" panose="020B0603030202020304"/>
      <p:regular r:id="rId20"/>
    </p:embeddedFont>
    <p:embeddedFont>
      <p:font typeface="Clear Sans Italics" charset="1" panose="020B0503030202090304"/>
      <p:regular r:id="rId21"/>
    </p:embeddedFont>
    <p:embeddedFont>
      <p:font typeface="Open Sauce" charset="1" panose="000005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AutoShape 2" id="2"/>
          <p:cNvSpPr/>
          <p:nvPr/>
        </p:nvSpPr>
        <p:spPr>
          <a:xfrm rot="0">
            <a:off x="7128377" y="-221954"/>
            <a:ext cx="11468429" cy="10730908"/>
          </a:xfrm>
          <a:prstGeom prst="rect">
            <a:avLst/>
          </a:prstGeom>
          <a:solidFill>
            <a:srgbClr val="F1B003"/>
          </a:solidFill>
        </p:spPr>
      </p:sp>
      <p:grpSp>
        <p:nvGrpSpPr>
          <p:cNvPr name="Group 3" id="3"/>
          <p:cNvGrpSpPr/>
          <p:nvPr/>
        </p:nvGrpSpPr>
        <p:grpSpPr>
          <a:xfrm rot="0">
            <a:off x="11318357" y="7614061"/>
            <a:ext cx="5472762" cy="1196244"/>
            <a:chOff x="0" y="0"/>
            <a:chExt cx="7297016" cy="1594992"/>
          </a:xfrm>
        </p:grpSpPr>
        <p:sp>
          <p:nvSpPr>
            <p:cNvPr name="AutoShape 4" id="4"/>
            <p:cNvSpPr/>
            <p:nvPr/>
          </p:nvSpPr>
          <p:spPr>
            <a:xfrm rot="-10800000">
              <a:off x="0" y="570023"/>
              <a:ext cx="13435" cy="1013962"/>
            </a:xfrm>
            <a:prstGeom prst="rect">
              <a:avLst/>
            </a:prstGeom>
            <a:solidFill>
              <a:srgbClr val="FFFFFF"/>
            </a:solidFill>
          </p:spPr>
        </p:sp>
        <p:sp>
          <p:nvSpPr>
            <p:cNvPr name="TextBox 5" id="5"/>
            <p:cNvSpPr txBox="true"/>
            <p:nvPr/>
          </p:nvSpPr>
          <p:spPr>
            <a:xfrm rot="0">
              <a:off x="230110" y="-38100"/>
              <a:ext cx="7066906" cy="1633092"/>
            </a:xfrm>
            <a:prstGeom prst="rect">
              <a:avLst/>
            </a:prstGeom>
          </p:spPr>
          <p:txBody>
            <a:bodyPr anchor="t" rtlCol="false" tIns="0" lIns="0" bIns="0" rIns="0">
              <a:spAutoFit/>
            </a:bodyPr>
            <a:lstStyle/>
            <a:p>
              <a:pPr algn="l">
                <a:lnSpc>
                  <a:spcPts val="3374"/>
                </a:lnSpc>
              </a:pPr>
              <a:r>
                <a:rPr lang="en-US" sz="2410">
                  <a:solidFill>
                    <a:srgbClr val="FFFFFF"/>
                  </a:solidFill>
                  <a:latin typeface="Open Sauce Light"/>
                  <a:ea typeface="Open Sauce Light"/>
                  <a:cs typeface="Open Sauce Light"/>
                  <a:sym typeface="Open Sauce Light"/>
                </a:rPr>
                <a:t>Name and credentials</a:t>
              </a:r>
            </a:p>
            <a:p>
              <a:pPr algn="l">
                <a:lnSpc>
                  <a:spcPts val="3374"/>
                </a:lnSpc>
              </a:pPr>
              <a:r>
                <a:rPr lang="en-US" sz="2410">
                  <a:solidFill>
                    <a:srgbClr val="FFFFFF"/>
                  </a:solidFill>
                  <a:latin typeface="Open Sauce Light"/>
                  <a:ea typeface="Open Sauce Light"/>
                  <a:cs typeface="Open Sauce Light"/>
                  <a:sym typeface="Open Sauce Light"/>
                </a:rPr>
                <a:t>Institution</a:t>
              </a:r>
            </a:p>
            <a:p>
              <a:pPr algn="l">
                <a:lnSpc>
                  <a:spcPts val="3374"/>
                </a:lnSpc>
              </a:pPr>
              <a:r>
                <a:rPr lang="en-US" sz="2410">
                  <a:solidFill>
                    <a:srgbClr val="FFFFFF"/>
                  </a:solidFill>
                  <a:latin typeface="Open Sauce Light"/>
                  <a:ea typeface="Open Sauce Light"/>
                  <a:cs typeface="Open Sauce Light"/>
                  <a:sym typeface="Open Sauce Light"/>
                </a:rPr>
                <a:t>Country</a:t>
              </a:r>
            </a:p>
          </p:txBody>
        </p:sp>
      </p:grpSp>
      <p:grpSp>
        <p:nvGrpSpPr>
          <p:cNvPr name="Group 6" id="6"/>
          <p:cNvGrpSpPr/>
          <p:nvPr/>
        </p:nvGrpSpPr>
        <p:grpSpPr>
          <a:xfrm rot="0">
            <a:off x="0" y="2520315"/>
            <a:ext cx="7128377" cy="5246370"/>
            <a:chOff x="0" y="0"/>
            <a:chExt cx="1104372" cy="812800"/>
          </a:xfrm>
        </p:grpSpPr>
        <p:sp>
          <p:nvSpPr>
            <p:cNvPr name="Freeform 7" id="7"/>
            <p:cNvSpPr/>
            <p:nvPr/>
          </p:nvSpPr>
          <p:spPr>
            <a:xfrm flipH="false" flipV="false" rot="0">
              <a:off x="0" y="0"/>
              <a:ext cx="1104372" cy="812800"/>
            </a:xfrm>
            <a:custGeom>
              <a:avLst/>
              <a:gdLst/>
              <a:ahLst/>
              <a:cxnLst/>
              <a:rect r="r" b="b" t="t" l="l"/>
              <a:pathLst>
                <a:path h="812800" w="1104372">
                  <a:moveTo>
                    <a:pt x="0" y="0"/>
                  </a:moveTo>
                  <a:lnTo>
                    <a:pt x="1104372" y="0"/>
                  </a:lnTo>
                  <a:lnTo>
                    <a:pt x="1104372" y="812800"/>
                  </a:lnTo>
                  <a:lnTo>
                    <a:pt x="0" y="812800"/>
                  </a:lnTo>
                  <a:close/>
                </a:path>
              </a:pathLst>
            </a:custGeom>
            <a:blipFill>
              <a:blip r:embed="rId2"/>
              <a:stretch>
                <a:fillRect l="-57630" t="0" r="-31228" b="0"/>
              </a:stretch>
            </a:blipFill>
          </p:spPr>
        </p:sp>
      </p:grpSp>
      <p:grpSp>
        <p:nvGrpSpPr>
          <p:cNvPr name="Group 8" id="8"/>
          <p:cNvGrpSpPr/>
          <p:nvPr/>
        </p:nvGrpSpPr>
        <p:grpSpPr>
          <a:xfrm rot="0">
            <a:off x="9022766" y="1704213"/>
            <a:ext cx="8120732" cy="1910361"/>
            <a:chOff x="0" y="0"/>
            <a:chExt cx="10827643" cy="2547148"/>
          </a:xfrm>
        </p:grpSpPr>
        <p:sp>
          <p:nvSpPr>
            <p:cNvPr name="TextBox 9" id="9"/>
            <p:cNvSpPr txBox="true"/>
            <p:nvPr/>
          </p:nvSpPr>
          <p:spPr>
            <a:xfrm rot="0">
              <a:off x="0" y="857976"/>
              <a:ext cx="10827643" cy="1638372"/>
            </a:xfrm>
            <a:prstGeom prst="rect">
              <a:avLst/>
            </a:prstGeom>
          </p:spPr>
          <p:txBody>
            <a:bodyPr anchor="t" rtlCol="false" tIns="0" lIns="0" bIns="0" rIns="0">
              <a:spAutoFit/>
            </a:bodyPr>
            <a:lstStyle/>
            <a:p>
              <a:pPr algn="l">
                <a:lnSpc>
                  <a:spcPts val="9740"/>
                </a:lnSpc>
              </a:pPr>
              <a:r>
                <a:rPr lang="en-US" sz="8116" spc="-162">
                  <a:solidFill>
                    <a:srgbClr val="FFFFFF"/>
                  </a:solidFill>
                  <a:latin typeface="Ovo"/>
                  <a:ea typeface="Ovo"/>
                  <a:cs typeface="Ovo"/>
                  <a:sym typeface="Ovo"/>
                </a:rPr>
                <a:t>Títle </a:t>
              </a:r>
            </a:p>
          </p:txBody>
        </p:sp>
        <p:sp>
          <p:nvSpPr>
            <p:cNvPr name="TextBox 10" id="10"/>
            <p:cNvSpPr txBox="true"/>
            <p:nvPr/>
          </p:nvSpPr>
          <p:spPr>
            <a:xfrm rot="0">
              <a:off x="161646" y="-9525"/>
              <a:ext cx="5680879" cy="415961"/>
            </a:xfrm>
            <a:prstGeom prst="rect">
              <a:avLst/>
            </a:prstGeom>
          </p:spPr>
          <p:txBody>
            <a:bodyPr anchor="t" rtlCol="false" tIns="0" lIns="0" bIns="0" rIns="0">
              <a:spAutoFit/>
            </a:bodyPr>
            <a:lstStyle/>
            <a:p>
              <a:pPr algn="l">
                <a:lnSpc>
                  <a:spcPts val="2400"/>
                </a:lnSpc>
              </a:pPr>
              <a:r>
                <a:rPr lang="en-US" b="true" sz="2000" spc="76">
                  <a:solidFill>
                    <a:srgbClr val="FFFFFF"/>
                  </a:solidFill>
                  <a:latin typeface="Open Sauce Medium"/>
                  <a:ea typeface="Open Sauce Medium"/>
                  <a:cs typeface="Open Sauce Medium"/>
                  <a:sym typeface="Open Sauce Medium"/>
                </a:rPr>
                <a:t>RADIOLOGY BEYOND BORDERS</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164916" y="-221954"/>
            <a:ext cx="6934380" cy="10730908"/>
          </a:xfrm>
          <a:prstGeom prst="rect">
            <a:avLst/>
          </a:prstGeom>
          <a:solidFill>
            <a:srgbClr val="EDEDED"/>
          </a:solidFill>
        </p:spPr>
      </p:sp>
      <p:grpSp>
        <p:nvGrpSpPr>
          <p:cNvPr name="Group 3" id="3"/>
          <p:cNvGrpSpPr/>
          <p:nvPr/>
        </p:nvGrpSpPr>
        <p:grpSpPr>
          <a:xfrm rot="0">
            <a:off x="7452458" y="1710506"/>
            <a:ext cx="8476624" cy="8290965"/>
            <a:chOff x="0" y="0"/>
            <a:chExt cx="11302165" cy="11054619"/>
          </a:xfrm>
        </p:grpSpPr>
        <p:sp>
          <p:nvSpPr>
            <p:cNvPr name="AutoShape 4" id="4"/>
            <p:cNvSpPr/>
            <p:nvPr/>
          </p:nvSpPr>
          <p:spPr>
            <a:xfrm rot="0">
              <a:off x="0" y="3198436"/>
              <a:ext cx="11302165" cy="11469"/>
            </a:xfrm>
            <a:prstGeom prst="rect">
              <a:avLst/>
            </a:prstGeom>
            <a:solidFill>
              <a:srgbClr val="3F4042">
                <a:alpha val="49804"/>
              </a:srgbClr>
            </a:solidFill>
          </p:spPr>
        </p:sp>
        <p:sp>
          <p:nvSpPr>
            <p:cNvPr name="TextBox 5" id="5"/>
            <p:cNvSpPr txBox="true"/>
            <p:nvPr/>
          </p:nvSpPr>
          <p:spPr>
            <a:xfrm rot="0">
              <a:off x="0" y="439359"/>
              <a:ext cx="11302165" cy="1111932"/>
            </a:xfrm>
            <a:prstGeom prst="rect">
              <a:avLst/>
            </a:prstGeom>
          </p:spPr>
          <p:txBody>
            <a:bodyPr anchor="t" rtlCol="false" tIns="0" lIns="0" bIns="0" rIns="0">
              <a:spAutoFit/>
            </a:bodyPr>
            <a:lstStyle/>
            <a:p>
              <a:pPr algn="l">
                <a:lnSpc>
                  <a:spcPts val="3413"/>
                </a:lnSpc>
                <a:spcBef>
                  <a:spcPct val="0"/>
                </a:spcBef>
              </a:pPr>
              <a:r>
                <a:rPr lang="en-US" sz="2438">
                  <a:solidFill>
                    <a:srgbClr val="3F4042"/>
                  </a:solidFill>
                  <a:latin typeface="Open Sauce Light"/>
                  <a:ea typeface="Open Sauce Light"/>
                  <a:cs typeface="Open Sauce Light"/>
                  <a:sym typeface="Open Sauce Light"/>
                </a:rPr>
                <a:t>nclude any relevant information needed for case evaluation here</a:t>
              </a:r>
            </a:p>
          </p:txBody>
        </p:sp>
        <p:sp>
          <p:nvSpPr>
            <p:cNvPr name="TextBox 6" id="6"/>
            <p:cNvSpPr txBox="true"/>
            <p:nvPr/>
          </p:nvSpPr>
          <p:spPr>
            <a:xfrm rot="0">
              <a:off x="0" y="-19050"/>
              <a:ext cx="11302165" cy="409923"/>
            </a:xfrm>
            <a:prstGeom prst="rect">
              <a:avLst/>
            </a:prstGeom>
          </p:spPr>
          <p:txBody>
            <a:bodyPr anchor="t" rtlCol="false" tIns="0" lIns="0" bIns="0" rIns="0">
              <a:spAutoFit/>
            </a:bodyPr>
            <a:lstStyle/>
            <a:p>
              <a:pPr algn="l" marL="0" indent="0" lvl="0">
                <a:lnSpc>
                  <a:spcPts val="2572"/>
                </a:lnSpc>
              </a:pPr>
              <a:r>
                <a:rPr lang="en-US" b="true" sz="1978" spc="-59">
                  <a:solidFill>
                    <a:srgbClr val="F1B003"/>
                  </a:solidFill>
                  <a:latin typeface="Open Sauce Medium"/>
                  <a:ea typeface="Open Sauce Medium"/>
                  <a:cs typeface="Open Sauce Medium"/>
                  <a:sym typeface="Open Sauce Medium"/>
                </a:rPr>
                <a:t>HIS</a:t>
              </a:r>
              <a:r>
                <a:rPr lang="en-US" b="true" sz="1978" spc="-59">
                  <a:solidFill>
                    <a:srgbClr val="F1B003"/>
                  </a:solidFill>
                  <a:latin typeface="Open Sauce Medium"/>
                  <a:ea typeface="Open Sauce Medium"/>
                  <a:cs typeface="Open Sauce Medium"/>
                  <a:sym typeface="Open Sauce Medium"/>
                </a:rPr>
                <a:t>TORY OF:</a:t>
              </a:r>
            </a:p>
          </p:txBody>
        </p:sp>
        <p:sp>
          <p:nvSpPr>
            <p:cNvPr name="AutoShape 7" id="7"/>
            <p:cNvSpPr/>
            <p:nvPr/>
          </p:nvSpPr>
          <p:spPr>
            <a:xfrm rot="0">
              <a:off x="0" y="6908604"/>
              <a:ext cx="11302165" cy="11469"/>
            </a:xfrm>
            <a:prstGeom prst="rect">
              <a:avLst/>
            </a:prstGeom>
            <a:solidFill>
              <a:srgbClr val="3F4042">
                <a:alpha val="49804"/>
              </a:srgbClr>
            </a:solidFill>
          </p:spPr>
        </p:sp>
        <p:sp>
          <p:nvSpPr>
            <p:cNvPr name="TextBox 8" id="8"/>
            <p:cNvSpPr txBox="true"/>
            <p:nvPr/>
          </p:nvSpPr>
          <p:spPr>
            <a:xfrm rot="0">
              <a:off x="0" y="4149527"/>
              <a:ext cx="11302165" cy="1111932"/>
            </a:xfrm>
            <a:prstGeom prst="rect">
              <a:avLst/>
            </a:prstGeom>
          </p:spPr>
          <p:txBody>
            <a:bodyPr anchor="t" rtlCol="false" tIns="0" lIns="0" bIns="0" rIns="0">
              <a:spAutoFit/>
            </a:bodyPr>
            <a:lstStyle/>
            <a:p>
              <a:pPr algn="l">
                <a:lnSpc>
                  <a:spcPts val="3413"/>
                </a:lnSpc>
                <a:spcBef>
                  <a:spcPct val="0"/>
                </a:spcBef>
              </a:pPr>
              <a:r>
                <a:rPr lang="en-US" sz="2438">
                  <a:solidFill>
                    <a:srgbClr val="3F4042"/>
                  </a:solidFill>
                  <a:latin typeface="Open Sauce Light"/>
                  <a:ea typeface="Open Sauce Light"/>
                  <a:cs typeface="Open Sauce Light"/>
                  <a:sym typeface="Open Sauce Light"/>
                </a:rPr>
                <a:t>Include any</a:t>
              </a:r>
              <a:r>
                <a:rPr lang="en-US" sz="2438">
                  <a:solidFill>
                    <a:srgbClr val="3F4042"/>
                  </a:solidFill>
                  <a:latin typeface="Open Sauce Light"/>
                  <a:ea typeface="Open Sauce Light"/>
                  <a:cs typeface="Open Sauce Light"/>
                  <a:sym typeface="Open Sauce Light"/>
                </a:rPr>
                <a:t> relevant information needed for case evaluation here</a:t>
              </a:r>
            </a:p>
          </p:txBody>
        </p:sp>
        <p:sp>
          <p:nvSpPr>
            <p:cNvPr name="TextBox 9" id="9"/>
            <p:cNvSpPr txBox="true"/>
            <p:nvPr/>
          </p:nvSpPr>
          <p:spPr>
            <a:xfrm rot="0">
              <a:off x="0" y="3691118"/>
              <a:ext cx="11302165" cy="409923"/>
            </a:xfrm>
            <a:prstGeom prst="rect">
              <a:avLst/>
            </a:prstGeom>
          </p:spPr>
          <p:txBody>
            <a:bodyPr anchor="t" rtlCol="false" tIns="0" lIns="0" bIns="0" rIns="0">
              <a:spAutoFit/>
            </a:bodyPr>
            <a:lstStyle/>
            <a:p>
              <a:pPr algn="l" marL="0" indent="0" lvl="0">
                <a:lnSpc>
                  <a:spcPts val="2572"/>
                </a:lnSpc>
              </a:pPr>
              <a:r>
                <a:rPr lang="en-US" b="true" sz="1978" spc="-59">
                  <a:solidFill>
                    <a:srgbClr val="F1B003"/>
                  </a:solidFill>
                  <a:latin typeface="Open Sauce Medium"/>
                  <a:ea typeface="Open Sauce Medium"/>
                  <a:cs typeface="Open Sauce Medium"/>
                  <a:sym typeface="Open Sauce Medium"/>
                </a:rPr>
                <a:t>SYMP</a:t>
              </a:r>
              <a:r>
                <a:rPr lang="en-US" b="true" sz="1978" spc="-59">
                  <a:solidFill>
                    <a:srgbClr val="F1B003"/>
                  </a:solidFill>
                  <a:latin typeface="Open Sauce Medium"/>
                  <a:ea typeface="Open Sauce Medium"/>
                  <a:cs typeface="Open Sauce Medium"/>
                  <a:sym typeface="Open Sauce Medium"/>
                </a:rPr>
                <a:t>TOMS:</a:t>
              </a:r>
            </a:p>
          </p:txBody>
        </p:sp>
        <p:sp>
          <p:nvSpPr>
            <p:cNvPr name="AutoShape 10" id="10"/>
            <p:cNvSpPr/>
            <p:nvPr/>
          </p:nvSpPr>
          <p:spPr>
            <a:xfrm rot="0">
              <a:off x="0" y="11043151"/>
              <a:ext cx="11302165" cy="11469"/>
            </a:xfrm>
            <a:prstGeom prst="rect">
              <a:avLst/>
            </a:prstGeom>
            <a:solidFill>
              <a:srgbClr val="3F4042">
                <a:alpha val="49804"/>
              </a:srgbClr>
            </a:solidFill>
          </p:spPr>
        </p:sp>
        <p:sp>
          <p:nvSpPr>
            <p:cNvPr name="TextBox 11" id="11"/>
            <p:cNvSpPr txBox="true"/>
            <p:nvPr/>
          </p:nvSpPr>
          <p:spPr>
            <a:xfrm rot="0">
              <a:off x="0" y="8284074"/>
              <a:ext cx="11302165" cy="1111932"/>
            </a:xfrm>
            <a:prstGeom prst="rect">
              <a:avLst/>
            </a:prstGeom>
          </p:spPr>
          <p:txBody>
            <a:bodyPr anchor="t" rtlCol="false" tIns="0" lIns="0" bIns="0" rIns="0">
              <a:spAutoFit/>
            </a:bodyPr>
            <a:lstStyle/>
            <a:p>
              <a:pPr algn="l">
                <a:lnSpc>
                  <a:spcPts val="3413"/>
                </a:lnSpc>
                <a:spcBef>
                  <a:spcPct val="0"/>
                </a:spcBef>
              </a:pPr>
              <a:r>
                <a:rPr lang="en-US" sz="2438">
                  <a:solidFill>
                    <a:srgbClr val="3F4042"/>
                  </a:solidFill>
                  <a:latin typeface="Open Sauce Light"/>
                  <a:ea typeface="Open Sauce Light"/>
                  <a:cs typeface="Open Sauce Light"/>
                  <a:sym typeface="Open Sauce Light"/>
                </a:rPr>
                <a:t>Include</a:t>
              </a:r>
              <a:r>
                <a:rPr lang="en-US" sz="2438">
                  <a:solidFill>
                    <a:srgbClr val="3F4042"/>
                  </a:solidFill>
                  <a:latin typeface="Open Sauce Light"/>
                  <a:ea typeface="Open Sauce Light"/>
                  <a:cs typeface="Open Sauce Light"/>
                  <a:sym typeface="Open Sauce Light"/>
                </a:rPr>
                <a:t> any relevant information needed for case evaluation here</a:t>
              </a:r>
            </a:p>
          </p:txBody>
        </p:sp>
        <p:sp>
          <p:nvSpPr>
            <p:cNvPr name="TextBox 12" id="12"/>
            <p:cNvSpPr txBox="true"/>
            <p:nvPr/>
          </p:nvSpPr>
          <p:spPr>
            <a:xfrm rot="0">
              <a:off x="0" y="7401285"/>
              <a:ext cx="11302165" cy="409923"/>
            </a:xfrm>
            <a:prstGeom prst="rect">
              <a:avLst/>
            </a:prstGeom>
          </p:spPr>
          <p:txBody>
            <a:bodyPr anchor="t" rtlCol="false" tIns="0" lIns="0" bIns="0" rIns="0">
              <a:spAutoFit/>
            </a:bodyPr>
            <a:lstStyle/>
            <a:p>
              <a:pPr algn="l" marL="0" indent="0" lvl="0">
                <a:lnSpc>
                  <a:spcPts val="2572"/>
                </a:lnSpc>
              </a:pPr>
              <a:r>
                <a:rPr lang="en-US" b="true" sz="1978" spc="-59">
                  <a:solidFill>
                    <a:srgbClr val="F1B003"/>
                  </a:solidFill>
                  <a:latin typeface="Open Sauce Medium"/>
                  <a:ea typeface="Open Sauce Medium"/>
                  <a:cs typeface="Open Sauce Medium"/>
                  <a:sym typeface="Open Sauce Medium"/>
                </a:rPr>
                <a:t>WHY THE STUDY (CT, MRI) W</a:t>
              </a:r>
              <a:r>
                <a:rPr lang="en-US" b="true" sz="1978" spc="-59">
                  <a:solidFill>
                    <a:srgbClr val="F1B003"/>
                  </a:solidFill>
                  <a:latin typeface="Open Sauce Medium"/>
                  <a:ea typeface="Open Sauce Medium"/>
                  <a:cs typeface="Open Sauce Medium"/>
                  <a:sym typeface="Open Sauce Medium"/>
                </a:rPr>
                <a:t>AS PERFORMED?</a:t>
              </a:r>
            </a:p>
          </p:txBody>
        </p:sp>
      </p:grpSp>
      <p:grpSp>
        <p:nvGrpSpPr>
          <p:cNvPr name="Group 13" id="13"/>
          <p:cNvGrpSpPr/>
          <p:nvPr/>
        </p:nvGrpSpPr>
        <p:grpSpPr>
          <a:xfrm rot="0">
            <a:off x="0" y="4585222"/>
            <a:ext cx="6769464" cy="5701778"/>
            <a:chOff x="0" y="0"/>
            <a:chExt cx="1048767" cy="883355"/>
          </a:xfrm>
        </p:grpSpPr>
        <p:sp>
          <p:nvSpPr>
            <p:cNvPr name="Freeform 14" id="14"/>
            <p:cNvSpPr/>
            <p:nvPr/>
          </p:nvSpPr>
          <p:spPr>
            <a:xfrm flipH="false" flipV="false" rot="0">
              <a:off x="0" y="0"/>
              <a:ext cx="1048767" cy="883355"/>
            </a:xfrm>
            <a:custGeom>
              <a:avLst/>
              <a:gdLst/>
              <a:ahLst/>
              <a:cxnLst/>
              <a:rect r="r" b="b" t="t" l="l"/>
              <a:pathLst>
                <a:path h="883355" w="1048767">
                  <a:moveTo>
                    <a:pt x="0" y="0"/>
                  </a:moveTo>
                  <a:lnTo>
                    <a:pt x="1048767" y="0"/>
                  </a:lnTo>
                  <a:lnTo>
                    <a:pt x="1048767" y="883355"/>
                  </a:lnTo>
                  <a:lnTo>
                    <a:pt x="0" y="883355"/>
                  </a:lnTo>
                  <a:close/>
                </a:path>
              </a:pathLst>
            </a:custGeom>
            <a:blipFill>
              <a:blip r:embed="rId2"/>
              <a:stretch>
                <a:fillRect l="-60685" t="0" r="-38186" b="7987"/>
              </a:stretch>
            </a:blipFill>
          </p:spPr>
        </p:sp>
      </p:grpSp>
      <p:sp>
        <p:nvSpPr>
          <p:cNvPr name="TextBox 15" id="15"/>
          <p:cNvSpPr txBox="true"/>
          <p:nvPr/>
        </p:nvSpPr>
        <p:spPr>
          <a:xfrm rot="0">
            <a:off x="554674" y="1624781"/>
            <a:ext cx="5576493" cy="2612970"/>
          </a:xfrm>
          <a:prstGeom prst="rect">
            <a:avLst/>
          </a:prstGeom>
        </p:spPr>
        <p:txBody>
          <a:bodyPr anchor="t" rtlCol="false" tIns="0" lIns="0" bIns="0" rIns="0">
            <a:spAutoFit/>
          </a:bodyPr>
          <a:lstStyle/>
          <a:p>
            <a:pPr algn="ctr">
              <a:lnSpc>
                <a:spcPts val="10400"/>
              </a:lnSpc>
            </a:pPr>
            <a:r>
              <a:rPr lang="en-US" sz="8000" spc="-240">
                <a:solidFill>
                  <a:srgbClr val="3F4042"/>
                </a:solidFill>
                <a:latin typeface="Ovo"/>
                <a:ea typeface="Ovo"/>
                <a:cs typeface="Ovo"/>
                <a:sym typeface="Ovo"/>
              </a:rPr>
              <a:t>Patient </a:t>
            </a:r>
          </a:p>
          <a:p>
            <a:pPr algn="ctr" marL="0" indent="0" lvl="0">
              <a:lnSpc>
                <a:spcPts val="10400"/>
              </a:lnSpc>
            </a:pPr>
            <a:r>
              <a:rPr lang="en-US" sz="8000" spc="-240">
                <a:solidFill>
                  <a:srgbClr val="3F4042"/>
                </a:solidFill>
                <a:latin typeface="Ovo"/>
                <a:ea typeface="Ovo"/>
                <a:cs typeface="Ovo"/>
                <a:sym typeface="Ovo"/>
              </a:rPr>
              <a:t>information</a:t>
            </a:r>
          </a:p>
        </p:txBody>
      </p:sp>
      <p:sp>
        <p:nvSpPr>
          <p:cNvPr name="TextBox 16" id="16"/>
          <p:cNvSpPr txBox="true"/>
          <p:nvPr/>
        </p:nvSpPr>
        <p:spPr>
          <a:xfrm rot="0">
            <a:off x="298868" y="407442"/>
            <a:ext cx="5576493" cy="286611"/>
          </a:xfrm>
          <a:prstGeom prst="rect">
            <a:avLst/>
          </a:prstGeom>
        </p:spPr>
        <p:txBody>
          <a:bodyPr anchor="t" rtlCol="false" tIns="0" lIns="0" bIns="0" rIns="0">
            <a:spAutoFit/>
          </a:bodyPr>
          <a:lstStyle/>
          <a:p>
            <a:pPr algn="l">
              <a:lnSpc>
                <a:spcPts val="2256"/>
              </a:lnSpc>
            </a:pPr>
            <a:r>
              <a:rPr lang="en-US" b="true" sz="1880" spc="71">
                <a:solidFill>
                  <a:srgbClr val="3F4042"/>
                </a:solidFill>
                <a:latin typeface="Open Sauce Medium"/>
                <a:ea typeface="Open Sauce Medium"/>
                <a:cs typeface="Open Sauce Medium"/>
                <a:sym typeface="Open Sauce Medium"/>
              </a:rPr>
              <a:t>RADIOLOGY BEYOND BORDERS</a:t>
            </a: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340731" y="-228840"/>
            <a:ext cx="19065607" cy="1932425"/>
          </a:xfrm>
          <a:prstGeom prst="rect">
            <a:avLst/>
          </a:prstGeom>
          <a:solidFill>
            <a:srgbClr val="F1B003"/>
          </a:solidFill>
        </p:spPr>
      </p:sp>
      <p:sp>
        <p:nvSpPr>
          <p:cNvPr name="AutoShape 3" id="3"/>
          <p:cNvSpPr/>
          <p:nvPr/>
        </p:nvSpPr>
        <p:spPr>
          <a:xfrm rot="0">
            <a:off x="1190778" y="6945587"/>
            <a:ext cx="17793930" cy="9525"/>
          </a:xfrm>
          <a:prstGeom prst="rect">
            <a:avLst/>
          </a:prstGeom>
          <a:solidFill>
            <a:srgbClr val="3F4042"/>
          </a:solidFill>
        </p:spPr>
      </p:sp>
      <p:grpSp>
        <p:nvGrpSpPr>
          <p:cNvPr name="Group 4" id="4"/>
          <p:cNvGrpSpPr/>
          <p:nvPr/>
        </p:nvGrpSpPr>
        <p:grpSpPr>
          <a:xfrm rot="0">
            <a:off x="1190778" y="6868707"/>
            <a:ext cx="163286" cy="163286"/>
            <a:chOff x="0" y="0"/>
            <a:chExt cx="6350000" cy="6350000"/>
          </a:xfrm>
        </p:grpSpPr>
        <p:sp>
          <p:nvSpPr>
            <p:cNvPr name="Freeform 5" id="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F4042"/>
            </a:solidFill>
          </p:spPr>
        </p:sp>
      </p:grpSp>
      <p:grpSp>
        <p:nvGrpSpPr>
          <p:cNvPr name="Group 6" id="6"/>
          <p:cNvGrpSpPr/>
          <p:nvPr/>
        </p:nvGrpSpPr>
        <p:grpSpPr>
          <a:xfrm rot="0">
            <a:off x="1064633" y="2176682"/>
            <a:ext cx="8305144" cy="1704225"/>
            <a:chOff x="0" y="0"/>
            <a:chExt cx="11073526" cy="2272300"/>
          </a:xfrm>
        </p:grpSpPr>
        <p:sp>
          <p:nvSpPr>
            <p:cNvPr name="TextBox 7" id="7"/>
            <p:cNvSpPr txBox="true"/>
            <p:nvPr/>
          </p:nvSpPr>
          <p:spPr>
            <a:xfrm rot="0">
              <a:off x="0" y="1694212"/>
              <a:ext cx="11073526" cy="578087"/>
            </a:xfrm>
            <a:prstGeom prst="rect">
              <a:avLst/>
            </a:prstGeom>
          </p:spPr>
          <p:txBody>
            <a:bodyPr anchor="t" rtlCol="false" tIns="0" lIns="0" bIns="0" rIns="0">
              <a:spAutoFit/>
            </a:bodyPr>
            <a:lstStyle/>
            <a:p>
              <a:pPr algn="l">
                <a:lnSpc>
                  <a:spcPts val="3780"/>
                </a:lnSpc>
                <a:spcBef>
                  <a:spcPct val="0"/>
                </a:spcBef>
              </a:pPr>
              <a:r>
                <a:rPr lang="en-US" sz="2700">
                  <a:solidFill>
                    <a:srgbClr val="3F4042"/>
                  </a:solidFill>
                  <a:latin typeface="Open Sauce Light"/>
                  <a:ea typeface="Open Sauce Light"/>
                  <a:cs typeface="Open Sauce Light"/>
                  <a:sym typeface="Open Sauce Light"/>
                </a:rPr>
                <a:t>Use only if you need to</a:t>
              </a:r>
            </a:p>
          </p:txBody>
        </p:sp>
        <p:sp>
          <p:nvSpPr>
            <p:cNvPr name="TextBox 8" id="8"/>
            <p:cNvSpPr txBox="true"/>
            <p:nvPr/>
          </p:nvSpPr>
          <p:spPr>
            <a:xfrm rot="0">
              <a:off x="0" y="-85725"/>
              <a:ext cx="11073526" cy="1620523"/>
            </a:xfrm>
            <a:prstGeom prst="rect">
              <a:avLst/>
            </a:prstGeom>
          </p:spPr>
          <p:txBody>
            <a:bodyPr anchor="t" rtlCol="false" tIns="0" lIns="0" bIns="0" rIns="0">
              <a:spAutoFit/>
            </a:bodyPr>
            <a:lstStyle/>
            <a:p>
              <a:pPr algn="l" marL="0" indent="0" lvl="0">
                <a:lnSpc>
                  <a:spcPts val="9890"/>
                </a:lnSpc>
                <a:spcBef>
                  <a:spcPct val="0"/>
                </a:spcBef>
              </a:pPr>
              <a:r>
                <a:rPr lang="en-US" sz="7608" spc="-228">
                  <a:solidFill>
                    <a:srgbClr val="3F4042"/>
                  </a:solidFill>
                  <a:latin typeface="Ovo"/>
                  <a:ea typeface="Ovo"/>
                  <a:cs typeface="Ovo"/>
                  <a:sym typeface="Ovo"/>
                </a:rPr>
                <a:t>Relev</a:t>
              </a:r>
              <a:r>
                <a:rPr lang="en-US" sz="7608" spc="-228">
                  <a:solidFill>
                    <a:srgbClr val="3F4042"/>
                  </a:solidFill>
                  <a:latin typeface="Ovo"/>
                  <a:ea typeface="Ovo"/>
                  <a:cs typeface="Ovo"/>
                  <a:sym typeface="Ovo"/>
                </a:rPr>
                <a:t>ant timeline</a:t>
              </a:r>
            </a:p>
          </p:txBody>
        </p:sp>
      </p:grpSp>
      <p:sp>
        <p:nvSpPr>
          <p:cNvPr name="TextBox 9" id="9"/>
          <p:cNvSpPr txBox="true"/>
          <p:nvPr/>
        </p:nvSpPr>
        <p:spPr>
          <a:xfrm rot="0">
            <a:off x="693039" y="6240857"/>
            <a:ext cx="1158764" cy="486214"/>
          </a:xfrm>
          <a:prstGeom prst="rect">
            <a:avLst/>
          </a:prstGeom>
        </p:spPr>
        <p:txBody>
          <a:bodyPr anchor="t" rtlCol="false" tIns="0" lIns="0" bIns="0" rIns="0">
            <a:spAutoFit/>
          </a:bodyPr>
          <a:lstStyle/>
          <a:p>
            <a:pPr algn="ctr">
              <a:lnSpc>
                <a:spcPts val="3849"/>
              </a:lnSpc>
            </a:pPr>
            <a:r>
              <a:rPr lang="en-US" sz="2961" spc="299">
                <a:solidFill>
                  <a:srgbClr val="F1B003"/>
                </a:solidFill>
                <a:latin typeface="Ovo"/>
                <a:ea typeface="Ovo"/>
                <a:cs typeface="Ovo"/>
                <a:sym typeface="Ovo"/>
              </a:rPr>
              <a:t>2000</a:t>
            </a:r>
          </a:p>
        </p:txBody>
      </p:sp>
      <p:sp>
        <p:nvSpPr>
          <p:cNvPr name="TextBox 10" id="10"/>
          <p:cNvSpPr txBox="true"/>
          <p:nvPr/>
        </p:nvSpPr>
        <p:spPr>
          <a:xfrm rot="0">
            <a:off x="1064633" y="7477783"/>
            <a:ext cx="2479985" cy="821072"/>
          </a:xfrm>
          <a:prstGeom prst="rect">
            <a:avLst/>
          </a:prstGeom>
        </p:spPr>
        <p:txBody>
          <a:bodyPr anchor="t" rtlCol="false" tIns="0" lIns="0" bIns="0" rIns="0">
            <a:spAutoFit/>
          </a:bodyPr>
          <a:lstStyle/>
          <a:p>
            <a:pPr algn="l">
              <a:lnSpc>
                <a:spcPts val="2183"/>
              </a:lnSpc>
            </a:pPr>
            <a:r>
              <a:rPr lang="en-US" sz="1559" b="true">
                <a:solidFill>
                  <a:srgbClr val="3F4042"/>
                </a:solidFill>
                <a:latin typeface="Open Sauce Medium"/>
                <a:ea typeface="Open Sauce Medium"/>
                <a:cs typeface="Open Sauce Medium"/>
                <a:sym typeface="Open Sauce Medium"/>
              </a:rPr>
              <a:t>nclude any relevant information needed for case evaluation here.</a:t>
            </a:r>
          </a:p>
        </p:txBody>
      </p:sp>
      <p:sp>
        <p:nvSpPr>
          <p:cNvPr name="TextBox 11" id="11"/>
          <p:cNvSpPr txBox="true"/>
          <p:nvPr/>
        </p:nvSpPr>
        <p:spPr>
          <a:xfrm rot="0">
            <a:off x="4533823" y="7477783"/>
            <a:ext cx="2479985" cy="1098445"/>
          </a:xfrm>
          <a:prstGeom prst="rect">
            <a:avLst/>
          </a:prstGeom>
        </p:spPr>
        <p:txBody>
          <a:bodyPr anchor="t" rtlCol="false" tIns="0" lIns="0" bIns="0" rIns="0">
            <a:spAutoFit/>
          </a:bodyPr>
          <a:lstStyle/>
          <a:p>
            <a:pPr algn="l">
              <a:lnSpc>
                <a:spcPts val="2183"/>
              </a:lnSpc>
            </a:pPr>
            <a:r>
              <a:rPr lang="en-US" sz="1559" b="true">
                <a:solidFill>
                  <a:srgbClr val="3F4042"/>
                </a:solidFill>
                <a:latin typeface="Open Sauce Medium"/>
                <a:ea typeface="Open Sauce Medium"/>
                <a:cs typeface="Open Sauce Medium"/>
                <a:sym typeface="Open Sauce Medium"/>
              </a:rPr>
              <a:t>nclude any relevant information needed for case evaluation here.</a:t>
            </a:r>
          </a:p>
          <a:p>
            <a:pPr algn="l">
              <a:lnSpc>
                <a:spcPts val="2183"/>
              </a:lnSpc>
            </a:pPr>
          </a:p>
        </p:txBody>
      </p:sp>
      <p:sp>
        <p:nvSpPr>
          <p:cNvPr name="TextBox 12" id="12"/>
          <p:cNvSpPr txBox="true"/>
          <p:nvPr/>
        </p:nvSpPr>
        <p:spPr>
          <a:xfrm rot="0">
            <a:off x="8003013" y="7477783"/>
            <a:ext cx="2479985" cy="1094043"/>
          </a:xfrm>
          <a:prstGeom prst="rect">
            <a:avLst/>
          </a:prstGeom>
        </p:spPr>
        <p:txBody>
          <a:bodyPr anchor="t" rtlCol="false" tIns="0" lIns="0" bIns="0" rIns="0">
            <a:spAutoFit/>
          </a:bodyPr>
          <a:lstStyle/>
          <a:p>
            <a:pPr algn="l">
              <a:lnSpc>
                <a:spcPts val="2185"/>
              </a:lnSpc>
            </a:pPr>
            <a:r>
              <a:rPr lang="en-US" sz="1560" b="true">
                <a:solidFill>
                  <a:srgbClr val="3F4042"/>
                </a:solidFill>
                <a:latin typeface="Open Sauce Medium"/>
                <a:ea typeface="Open Sauce Medium"/>
                <a:cs typeface="Open Sauce Medium"/>
                <a:sym typeface="Open Sauce Medium"/>
              </a:rPr>
              <a:t>Include any relevant information needed for case evaluation here.</a:t>
            </a:r>
          </a:p>
          <a:p>
            <a:pPr algn="l">
              <a:lnSpc>
                <a:spcPts val="2185"/>
              </a:lnSpc>
            </a:pPr>
          </a:p>
        </p:txBody>
      </p:sp>
      <p:sp>
        <p:nvSpPr>
          <p:cNvPr name="TextBox 13" id="13"/>
          <p:cNvSpPr txBox="true"/>
          <p:nvPr/>
        </p:nvSpPr>
        <p:spPr>
          <a:xfrm rot="0">
            <a:off x="11472203" y="7477783"/>
            <a:ext cx="2479985" cy="1092911"/>
          </a:xfrm>
          <a:prstGeom prst="rect">
            <a:avLst/>
          </a:prstGeom>
        </p:spPr>
        <p:txBody>
          <a:bodyPr anchor="t" rtlCol="false" tIns="0" lIns="0" bIns="0" rIns="0">
            <a:spAutoFit/>
          </a:bodyPr>
          <a:lstStyle/>
          <a:p>
            <a:pPr algn="l">
              <a:lnSpc>
                <a:spcPts val="2247"/>
              </a:lnSpc>
            </a:pPr>
            <a:r>
              <a:rPr lang="en-US" sz="1605" b="true">
                <a:solidFill>
                  <a:srgbClr val="3F4042"/>
                </a:solidFill>
                <a:latin typeface="Open Sauce Medium"/>
                <a:ea typeface="Open Sauce Medium"/>
                <a:cs typeface="Open Sauce Medium"/>
                <a:sym typeface="Open Sauce Medium"/>
              </a:rPr>
              <a:t>nclude any relevant information needed for case evaluation here.</a:t>
            </a:r>
          </a:p>
          <a:p>
            <a:pPr algn="l">
              <a:lnSpc>
                <a:spcPts val="2247"/>
              </a:lnSpc>
            </a:pPr>
          </a:p>
        </p:txBody>
      </p:sp>
      <p:sp>
        <p:nvSpPr>
          <p:cNvPr name="TextBox 14" id="14"/>
          <p:cNvSpPr txBox="true"/>
          <p:nvPr/>
        </p:nvSpPr>
        <p:spPr>
          <a:xfrm rot="0">
            <a:off x="14941393" y="7477783"/>
            <a:ext cx="2479985" cy="1185416"/>
          </a:xfrm>
          <a:prstGeom prst="rect">
            <a:avLst/>
          </a:prstGeom>
        </p:spPr>
        <p:txBody>
          <a:bodyPr anchor="t" rtlCol="false" tIns="0" lIns="0" bIns="0" rIns="0">
            <a:spAutoFit/>
          </a:bodyPr>
          <a:lstStyle/>
          <a:p>
            <a:pPr algn="l">
              <a:lnSpc>
                <a:spcPts val="2370"/>
              </a:lnSpc>
            </a:pPr>
            <a:r>
              <a:rPr lang="en-US" sz="1693" b="true">
                <a:solidFill>
                  <a:srgbClr val="3F4042"/>
                </a:solidFill>
                <a:latin typeface="Open Sauce Medium"/>
                <a:ea typeface="Open Sauce Medium"/>
                <a:cs typeface="Open Sauce Medium"/>
                <a:sym typeface="Open Sauce Medium"/>
              </a:rPr>
              <a:t>nclude any relevant information needed for case evaluation here.</a:t>
            </a:r>
          </a:p>
          <a:p>
            <a:pPr algn="l">
              <a:lnSpc>
                <a:spcPts val="2370"/>
              </a:lnSpc>
            </a:pPr>
          </a:p>
        </p:txBody>
      </p:sp>
      <p:grpSp>
        <p:nvGrpSpPr>
          <p:cNvPr name="Group 15" id="15"/>
          <p:cNvGrpSpPr/>
          <p:nvPr/>
        </p:nvGrpSpPr>
        <p:grpSpPr>
          <a:xfrm rot="0">
            <a:off x="4533823" y="6868707"/>
            <a:ext cx="163286" cy="163286"/>
            <a:chOff x="0" y="0"/>
            <a:chExt cx="6350000" cy="6350000"/>
          </a:xfrm>
        </p:grpSpPr>
        <p:sp>
          <p:nvSpPr>
            <p:cNvPr name="Freeform 16" id="16"/>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F4042"/>
            </a:solidFill>
          </p:spPr>
        </p:sp>
      </p:grpSp>
      <p:grpSp>
        <p:nvGrpSpPr>
          <p:cNvPr name="Group 17" id="17"/>
          <p:cNvGrpSpPr/>
          <p:nvPr/>
        </p:nvGrpSpPr>
        <p:grpSpPr>
          <a:xfrm rot="0">
            <a:off x="8003013" y="6868707"/>
            <a:ext cx="163286" cy="163286"/>
            <a:chOff x="0" y="0"/>
            <a:chExt cx="6350000" cy="6350000"/>
          </a:xfrm>
        </p:grpSpPr>
        <p:sp>
          <p:nvSpPr>
            <p:cNvPr name="Freeform 18" id="18"/>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F4042"/>
            </a:solidFill>
          </p:spPr>
        </p:sp>
      </p:grpSp>
      <p:grpSp>
        <p:nvGrpSpPr>
          <p:cNvPr name="Group 19" id="19"/>
          <p:cNvGrpSpPr/>
          <p:nvPr/>
        </p:nvGrpSpPr>
        <p:grpSpPr>
          <a:xfrm rot="0">
            <a:off x="11523515" y="6868707"/>
            <a:ext cx="163286" cy="163286"/>
            <a:chOff x="0" y="0"/>
            <a:chExt cx="6350000" cy="6350000"/>
          </a:xfrm>
        </p:grpSpPr>
        <p:sp>
          <p:nvSpPr>
            <p:cNvPr name="Freeform 20" id="2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F4042"/>
            </a:solidFill>
          </p:spPr>
        </p:sp>
      </p:grpSp>
      <p:grpSp>
        <p:nvGrpSpPr>
          <p:cNvPr name="Group 21" id="21"/>
          <p:cNvGrpSpPr/>
          <p:nvPr/>
        </p:nvGrpSpPr>
        <p:grpSpPr>
          <a:xfrm rot="0">
            <a:off x="14941393" y="6868707"/>
            <a:ext cx="163286" cy="163286"/>
            <a:chOff x="0" y="0"/>
            <a:chExt cx="6350000" cy="6350000"/>
          </a:xfrm>
        </p:grpSpPr>
        <p:sp>
          <p:nvSpPr>
            <p:cNvPr name="Freeform 22" id="22"/>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F4042"/>
            </a:solidFill>
          </p:spPr>
        </p:sp>
      </p:grpSp>
      <p:sp>
        <p:nvSpPr>
          <p:cNvPr name="TextBox 23" id="23"/>
          <p:cNvSpPr txBox="true"/>
          <p:nvPr/>
        </p:nvSpPr>
        <p:spPr>
          <a:xfrm rot="0">
            <a:off x="4117727" y="6240857"/>
            <a:ext cx="1158764" cy="486214"/>
          </a:xfrm>
          <a:prstGeom prst="rect">
            <a:avLst/>
          </a:prstGeom>
        </p:spPr>
        <p:txBody>
          <a:bodyPr anchor="t" rtlCol="false" tIns="0" lIns="0" bIns="0" rIns="0">
            <a:spAutoFit/>
          </a:bodyPr>
          <a:lstStyle/>
          <a:p>
            <a:pPr algn="ctr">
              <a:lnSpc>
                <a:spcPts val="3849"/>
              </a:lnSpc>
            </a:pPr>
            <a:r>
              <a:rPr lang="en-US" sz="2961" spc="299">
                <a:solidFill>
                  <a:srgbClr val="F1B003"/>
                </a:solidFill>
                <a:latin typeface="Ovo"/>
                <a:ea typeface="Ovo"/>
                <a:cs typeface="Ovo"/>
                <a:sym typeface="Ovo"/>
              </a:rPr>
              <a:t>2000</a:t>
            </a:r>
          </a:p>
        </p:txBody>
      </p:sp>
      <p:sp>
        <p:nvSpPr>
          <p:cNvPr name="TextBox 24" id="24"/>
          <p:cNvSpPr txBox="true"/>
          <p:nvPr/>
        </p:nvSpPr>
        <p:spPr>
          <a:xfrm rot="0">
            <a:off x="7542415" y="6240857"/>
            <a:ext cx="1158764" cy="486214"/>
          </a:xfrm>
          <a:prstGeom prst="rect">
            <a:avLst/>
          </a:prstGeom>
        </p:spPr>
        <p:txBody>
          <a:bodyPr anchor="t" rtlCol="false" tIns="0" lIns="0" bIns="0" rIns="0">
            <a:spAutoFit/>
          </a:bodyPr>
          <a:lstStyle/>
          <a:p>
            <a:pPr algn="ctr">
              <a:lnSpc>
                <a:spcPts val="3849"/>
              </a:lnSpc>
            </a:pPr>
            <a:r>
              <a:rPr lang="en-US" sz="2961" spc="299">
                <a:solidFill>
                  <a:srgbClr val="F1B003"/>
                </a:solidFill>
                <a:latin typeface="Ovo"/>
                <a:ea typeface="Ovo"/>
                <a:cs typeface="Ovo"/>
                <a:sym typeface="Ovo"/>
              </a:rPr>
              <a:t>2000</a:t>
            </a:r>
          </a:p>
        </p:txBody>
      </p:sp>
      <p:sp>
        <p:nvSpPr>
          <p:cNvPr name="TextBox 25" id="25"/>
          <p:cNvSpPr txBox="true"/>
          <p:nvPr/>
        </p:nvSpPr>
        <p:spPr>
          <a:xfrm rot="0">
            <a:off x="11107418" y="6240857"/>
            <a:ext cx="1158764" cy="486214"/>
          </a:xfrm>
          <a:prstGeom prst="rect">
            <a:avLst/>
          </a:prstGeom>
        </p:spPr>
        <p:txBody>
          <a:bodyPr anchor="t" rtlCol="false" tIns="0" lIns="0" bIns="0" rIns="0">
            <a:spAutoFit/>
          </a:bodyPr>
          <a:lstStyle/>
          <a:p>
            <a:pPr algn="ctr">
              <a:lnSpc>
                <a:spcPts val="3849"/>
              </a:lnSpc>
            </a:pPr>
            <a:r>
              <a:rPr lang="en-US" sz="2961" spc="299">
                <a:solidFill>
                  <a:srgbClr val="F1B003"/>
                </a:solidFill>
                <a:latin typeface="Ovo"/>
                <a:ea typeface="Ovo"/>
                <a:cs typeface="Ovo"/>
                <a:sym typeface="Ovo"/>
              </a:rPr>
              <a:t>2000</a:t>
            </a:r>
          </a:p>
        </p:txBody>
      </p:sp>
      <p:sp>
        <p:nvSpPr>
          <p:cNvPr name="TextBox 26" id="26"/>
          <p:cNvSpPr txBox="true"/>
          <p:nvPr/>
        </p:nvSpPr>
        <p:spPr>
          <a:xfrm rot="0">
            <a:off x="14443654" y="6240857"/>
            <a:ext cx="1158764" cy="486214"/>
          </a:xfrm>
          <a:prstGeom prst="rect">
            <a:avLst/>
          </a:prstGeom>
        </p:spPr>
        <p:txBody>
          <a:bodyPr anchor="t" rtlCol="false" tIns="0" lIns="0" bIns="0" rIns="0">
            <a:spAutoFit/>
          </a:bodyPr>
          <a:lstStyle/>
          <a:p>
            <a:pPr algn="ctr">
              <a:lnSpc>
                <a:spcPts val="3849"/>
              </a:lnSpc>
            </a:pPr>
            <a:r>
              <a:rPr lang="en-US" sz="2961" spc="299">
                <a:solidFill>
                  <a:srgbClr val="F1B003"/>
                </a:solidFill>
                <a:latin typeface="Ovo"/>
                <a:ea typeface="Ovo"/>
                <a:cs typeface="Ovo"/>
                <a:sym typeface="Ovo"/>
              </a:rPr>
              <a:t>2000</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90909"/>
        </a:solidFill>
      </p:bgPr>
    </p:bg>
    <p:spTree>
      <p:nvGrpSpPr>
        <p:cNvPr id="1" name=""/>
        <p:cNvGrpSpPr/>
        <p:nvPr/>
      </p:nvGrpSpPr>
      <p:grpSpPr>
        <a:xfrm>
          <a:off x="0" y="0"/>
          <a:ext cx="0" cy="0"/>
          <a:chOff x="0" y="0"/>
          <a:chExt cx="0" cy="0"/>
        </a:xfrm>
      </p:grpSpPr>
      <p:grpSp>
        <p:nvGrpSpPr>
          <p:cNvPr name="Group 2" id="2"/>
          <p:cNvGrpSpPr/>
          <p:nvPr/>
        </p:nvGrpSpPr>
        <p:grpSpPr>
          <a:xfrm rot="0">
            <a:off x="873065" y="2160023"/>
            <a:ext cx="5246370" cy="524637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78303" t="0" r="-78303" b="0"/>
              </a:stretch>
            </a:blipFill>
          </p:spPr>
        </p:sp>
      </p:grpSp>
      <p:sp>
        <p:nvSpPr>
          <p:cNvPr name="TextBox 4" id="4"/>
          <p:cNvSpPr txBox="true"/>
          <p:nvPr/>
        </p:nvSpPr>
        <p:spPr>
          <a:xfrm rot="0">
            <a:off x="1028700" y="1019175"/>
            <a:ext cx="15919330" cy="866775"/>
          </a:xfrm>
          <a:prstGeom prst="rect">
            <a:avLst/>
          </a:prstGeom>
        </p:spPr>
        <p:txBody>
          <a:bodyPr anchor="t" rtlCol="false" tIns="0" lIns="0" bIns="0" rIns="0">
            <a:spAutoFit/>
          </a:bodyPr>
          <a:lstStyle/>
          <a:p>
            <a:pPr algn="ctr">
              <a:lnSpc>
                <a:spcPts val="6816"/>
              </a:lnSpc>
            </a:pPr>
            <a:r>
              <a:rPr lang="en-US" b="true" sz="5680" spc="215">
                <a:solidFill>
                  <a:srgbClr val="FFFFFF"/>
                </a:solidFill>
                <a:latin typeface="Open Sauce Medium"/>
                <a:ea typeface="Open Sauce Medium"/>
                <a:cs typeface="Open Sauce Medium"/>
                <a:sym typeface="Open Sauce Medium"/>
              </a:rPr>
              <a:t>MAIN IMAGING FINDINGS 1</a:t>
            </a:r>
          </a:p>
        </p:txBody>
      </p:sp>
      <p:sp>
        <p:nvSpPr>
          <p:cNvPr name="TextBox 5" id="5"/>
          <p:cNvSpPr txBox="true"/>
          <p:nvPr/>
        </p:nvSpPr>
        <p:spPr>
          <a:xfrm rot="0">
            <a:off x="873065" y="8124694"/>
            <a:ext cx="16230600" cy="1596408"/>
          </a:xfrm>
          <a:prstGeom prst="rect">
            <a:avLst/>
          </a:prstGeom>
        </p:spPr>
        <p:txBody>
          <a:bodyPr anchor="t" rtlCol="false" tIns="0" lIns="0" bIns="0" rIns="0">
            <a:spAutoFit/>
          </a:bodyPr>
          <a:lstStyle/>
          <a:p>
            <a:pPr algn="l">
              <a:lnSpc>
                <a:spcPts val="4271"/>
              </a:lnSpc>
            </a:pPr>
            <a:r>
              <a:rPr lang="en-US" sz="3285">
                <a:solidFill>
                  <a:srgbClr val="FFFFFF"/>
                </a:solidFill>
                <a:latin typeface="Ovo"/>
                <a:ea typeface="Ovo"/>
                <a:cs typeface="Ovo"/>
                <a:sym typeface="Ovo"/>
              </a:rPr>
              <a:t>This is the most important part of your presentation. Keep it descriptive and simple. </a:t>
            </a:r>
          </a:p>
          <a:p>
            <a:pPr algn="l">
              <a:lnSpc>
                <a:spcPts val="4271"/>
              </a:lnSpc>
            </a:pPr>
            <a:r>
              <a:rPr lang="en-US" sz="3285">
                <a:solidFill>
                  <a:srgbClr val="FFFFFF"/>
                </a:solidFill>
                <a:latin typeface="Ovo"/>
                <a:ea typeface="Ovo"/>
                <a:cs typeface="Ovo"/>
                <a:sym typeface="Ovo"/>
              </a:rPr>
              <a:t>If you need to, include words or phases that will help you describe the images, but remember to keep the text short (use more slides if necessary but images are key here!)</a:t>
            </a:r>
          </a:p>
        </p:txBody>
      </p:sp>
      <p:grpSp>
        <p:nvGrpSpPr>
          <p:cNvPr name="Group 6" id="6"/>
          <p:cNvGrpSpPr/>
          <p:nvPr/>
        </p:nvGrpSpPr>
        <p:grpSpPr>
          <a:xfrm rot="0">
            <a:off x="6365180" y="2160023"/>
            <a:ext cx="5246370" cy="5246370"/>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78303" t="0" r="-78303" b="0"/>
              </a:stretch>
            </a:blipFill>
          </p:spPr>
        </p:sp>
      </p:grpSp>
      <p:grpSp>
        <p:nvGrpSpPr>
          <p:cNvPr name="Group 8" id="8"/>
          <p:cNvGrpSpPr/>
          <p:nvPr/>
        </p:nvGrpSpPr>
        <p:grpSpPr>
          <a:xfrm rot="0">
            <a:off x="11857295" y="2160023"/>
            <a:ext cx="5246370" cy="524637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78303" t="0" r="-78303" b="0"/>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90909"/>
        </a:solidFill>
      </p:bgPr>
    </p:bg>
    <p:spTree>
      <p:nvGrpSpPr>
        <p:cNvPr id="1" name=""/>
        <p:cNvGrpSpPr/>
        <p:nvPr/>
      </p:nvGrpSpPr>
      <p:grpSpPr>
        <a:xfrm>
          <a:off x="0" y="0"/>
          <a:ext cx="0" cy="0"/>
          <a:chOff x="0" y="0"/>
          <a:chExt cx="0" cy="0"/>
        </a:xfrm>
      </p:grpSpPr>
      <p:grpSp>
        <p:nvGrpSpPr>
          <p:cNvPr name="Group 2" id="2"/>
          <p:cNvGrpSpPr/>
          <p:nvPr/>
        </p:nvGrpSpPr>
        <p:grpSpPr>
          <a:xfrm rot="0">
            <a:off x="873065" y="2520315"/>
            <a:ext cx="5246370" cy="524637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78303" t="0" r="-78303" b="0"/>
              </a:stretch>
            </a:blipFill>
          </p:spPr>
        </p:sp>
      </p:grpSp>
      <p:sp>
        <p:nvSpPr>
          <p:cNvPr name="TextBox 4" id="4"/>
          <p:cNvSpPr txBox="true"/>
          <p:nvPr/>
        </p:nvSpPr>
        <p:spPr>
          <a:xfrm rot="0">
            <a:off x="1028700" y="1019175"/>
            <a:ext cx="15919330" cy="866775"/>
          </a:xfrm>
          <a:prstGeom prst="rect">
            <a:avLst/>
          </a:prstGeom>
        </p:spPr>
        <p:txBody>
          <a:bodyPr anchor="t" rtlCol="false" tIns="0" lIns="0" bIns="0" rIns="0">
            <a:spAutoFit/>
          </a:bodyPr>
          <a:lstStyle/>
          <a:p>
            <a:pPr algn="ctr">
              <a:lnSpc>
                <a:spcPts val="6816"/>
              </a:lnSpc>
            </a:pPr>
            <a:r>
              <a:rPr lang="en-US" b="true" sz="5680" spc="215">
                <a:solidFill>
                  <a:srgbClr val="FFFFFF"/>
                </a:solidFill>
                <a:latin typeface="Open Sauce Medium"/>
                <a:ea typeface="Open Sauce Medium"/>
                <a:cs typeface="Open Sauce Medium"/>
                <a:sym typeface="Open Sauce Medium"/>
              </a:rPr>
              <a:t>MAIN IMAGING FINDINGS 2</a:t>
            </a:r>
          </a:p>
        </p:txBody>
      </p:sp>
      <p:grpSp>
        <p:nvGrpSpPr>
          <p:cNvPr name="Group 5" id="5"/>
          <p:cNvGrpSpPr/>
          <p:nvPr/>
        </p:nvGrpSpPr>
        <p:grpSpPr>
          <a:xfrm rot="0">
            <a:off x="6365180" y="2520315"/>
            <a:ext cx="5246370" cy="524637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78303" t="0" r="-78303" b="0"/>
              </a:stretch>
            </a:blipFill>
          </p:spPr>
        </p:sp>
      </p:grpSp>
      <p:grpSp>
        <p:nvGrpSpPr>
          <p:cNvPr name="Group 7" id="7"/>
          <p:cNvGrpSpPr/>
          <p:nvPr/>
        </p:nvGrpSpPr>
        <p:grpSpPr>
          <a:xfrm rot="0">
            <a:off x="11857295" y="2520315"/>
            <a:ext cx="5246370" cy="5246370"/>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78303" t="0" r="-78303" b="0"/>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90909"/>
        </a:solidFill>
      </p:bgPr>
    </p:bg>
    <p:spTree>
      <p:nvGrpSpPr>
        <p:cNvPr id="1" name=""/>
        <p:cNvGrpSpPr/>
        <p:nvPr/>
      </p:nvGrpSpPr>
      <p:grpSpPr>
        <a:xfrm>
          <a:off x="0" y="0"/>
          <a:ext cx="0" cy="0"/>
          <a:chOff x="0" y="0"/>
          <a:chExt cx="0" cy="0"/>
        </a:xfrm>
      </p:grpSpPr>
      <p:grpSp>
        <p:nvGrpSpPr>
          <p:cNvPr name="Group 2" id="2"/>
          <p:cNvGrpSpPr/>
          <p:nvPr/>
        </p:nvGrpSpPr>
        <p:grpSpPr>
          <a:xfrm rot="0">
            <a:off x="873065" y="2520315"/>
            <a:ext cx="5246370" cy="524637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78303" t="0" r="-78303" b="0"/>
              </a:stretch>
            </a:blipFill>
          </p:spPr>
        </p:sp>
      </p:grpSp>
      <p:sp>
        <p:nvSpPr>
          <p:cNvPr name="TextBox 4" id="4"/>
          <p:cNvSpPr txBox="true"/>
          <p:nvPr/>
        </p:nvSpPr>
        <p:spPr>
          <a:xfrm rot="0">
            <a:off x="1028700" y="1019175"/>
            <a:ext cx="15919330" cy="866775"/>
          </a:xfrm>
          <a:prstGeom prst="rect">
            <a:avLst/>
          </a:prstGeom>
        </p:spPr>
        <p:txBody>
          <a:bodyPr anchor="t" rtlCol="false" tIns="0" lIns="0" bIns="0" rIns="0">
            <a:spAutoFit/>
          </a:bodyPr>
          <a:lstStyle/>
          <a:p>
            <a:pPr algn="ctr">
              <a:lnSpc>
                <a:spcPts val="6816"/>
              </a:lnSpc>
            </a:pPr>
            <a:r>
              <a:rPr lang="en-US" b="true" sz="5680" spc="215">
                <a:solidFill>
                  <a:srgbClr val="FFFFFF"/>
                </a:solidFill>
                <a:latin typeface="Open Sauce Medium"/>
                <a:ea typeface="Open Sauce Medium"/>
                <a:cs typeface="Open Sauce Medium"/>
                <a:sym typeface="Open Sauce Medium"/>
              </a:rPr>
              <a:t>MAIN IMAGING FINDINGS 3</a:t>
            </a:r>
          </a:p>
        </p:txBody>
      </p:sp>
      <p:grpSp>
        <p:nvGrpSpPr>
          <p:cNvPr name="Group 5" id="5"/>
          <p:cNvGrpSpPr/>
          <p:nvPr/>
        </p:nvGrpSpPr>
        <p:grpSpPr>
          <a:xfrm rot="0">
            <a:off x="6365180" y="2520315"/>
            <a:ext cx="5246370" cy="524637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78303" t="0" r="-78303" b="0"/>
              </a:stretch>
            </a:blipFill>
          </p:spPr>
        </p:sp>
      </p:grpSp>
      <p:grpSp>
        <p:nvGrpSpPr>
          <p:cNvPr name="Group 7" id="7"/>
          <p:cNvGrpSpPr/>
          <p:nvPr/>
        </p:nvGrpSpPr>
        <p:grpSpPr>
          <a:xfrm rot="0">
            <a:off x="11857295" y="2520315"/>
            <a:ext cx="5246370" cy="5246370"/>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78303" t="0" r="-78303" b="0"/>
              </a:stretch>
            </a:blip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90909"/>
        </a:solidFill>
      </p:bgPr>
    </p:bg>
    <p:spTree>
      <p:nvGrpSpPr>
        <p:cNvPr id="1" name=""/>
        <p:cNvGrpSpPr/>
        <p:nvPr/>
      </p:nvGrpSpPr>
      <p:grpSpPr>
        <a:xfrm>
          <a:off x="0" y="0"/>
          <a:ext cx="0" cy="0"/>
          <a:chOff x="0" y="0"/>
          <a:chExt cx="0" cy="0"/>
        </a:xfrm>
      </p:grpSpPr>
      <p:grpSp>
        <p:nvGrpSpPr>
          <p:cNvPr name="Group 2" id="2"/>
          <p:cNvGrpSpPr/>
          <p:nvPr/>
        </p:nvGrpSpPr>
        <p:grpSpPr>
          <a:xfrm rot="0">
            <a:off x="2670256" y="3377472"/>
            <a:ext cx="3006450" cy="4944333"/>
            <a:chOff x="0" y="0"/>
            <a:chExt cx="4008600" cy="6592443"/>
          </a:xfrm>
        </p:grpSpPr>
        <p:pic>
          <p:nvPicPr>
            <p:cNvPr name="Picture 3" id="3"/>
            <p:cNvPicPr>
              <a:picLocks noChangeAspect="true"/>
            </p:cNvPicPr>
            <p:nvPr/>
          </p:nvPicPr>
          <p:blipFill>
            <a:blip r:embed="rId2"/>
            <a:srcRect l="38151" t="0" r="38151" b="0"/>
            <a:stretch>
              <a:fillRect/>
            </a:stretch>
          </p:blipFill>
          <p:spPr>
            <a:xfrm flipH="false" flipV="false">
              <a:off x="0" y="0"/>
              <a:ext cx="4008600" cy="6592443"/>
            </a:xfrm>
            <a:prstGeom prst="rect">
              <a:avLst/>
            </a:prstGeom>
          </p:spPr>
        </p:pic>
      </p:grpSp>
      <p:grpSp>
        <p:nvGrpSpPr>
          <p:cNvPr name="Group 4" id="4"/>
          <p:cNvGrpSpPr/>
          <p:nvPr/>
        </p:nvGrpSpPr>
        <p:grpSpPr>
          <a:xfrm rot="0">
            <a:off x="12611294" y="3377472"/>
            <a:ext cx="3006450" cy="4944333"/>
            <a:chOff x="0" y="0"/>
            <a:chExt cx="4008600" cy="6592443"/>
          </a:xfrm>
        </p:grpSpPr>
        <p:pic>
          <p:nvPicPr>
            <p:cNvPr name="Picture 5" id="5"/>
            <p:cNvPicPr>
              <a:picLocks noChangeAspect="true"/>
            </p:cNvPicPr>
            <p:nvPr/>
          </p:nvPicPr>
          <p:blipFill>
            <a:blip r:embed="rId2"/>
            <a:srcRect l="38151" t="0" r="38151" b="0"/>
            <a:stretch>
              <a:fillRect/>
            </a:stretch>
          </p:blipFill>
          <p:spPr>
            <a:xfrm flipH="false" flipV="false">
              <a:off x="0" y="0"/>
              <a:ext cx="4008600" cy="6592443"/>
            </a:xfrm>
            <a:prstGeom prst="rect">
              <a:avLst/>
            </a:prstGeom>
          </p:spPr>
        </p:pic>
      </p:grpSp>
      <p:grpSp>
        <p:nvGrpSpPr>
          <p:cNvPr name="Group 6" id="6"/>
          <p:cNvGrpSpPr/>
          <p:nvPr/>
        </p:nvGrpSpPr>
        <p:grpSpPr>
          <a:xfrm rot="0">
            <a:off x="5953367" y="3377472"/>
            <a:ext cx="3006450" cy="4944333"/>
            <a:chOff x="0" y="0"/>
            <a:chExt cx="4008600" cy="6592443"/>
          </a:xfrm>
        </p:grpSpPr>
        <p:pic>
          <p:nvPicPr>
            <p:cNvPr name="Picture 7" id="7"/>
            <p:cNvPicPr>
              <a:picLocks noChangeAspect="true"/>
            </p:cNvPicPr>
            <p:nvPr/>
          </p:nvPicPr>
          <p:blipFill>
            <a:blip r:embed="rId2"/>
            <a:srcRect l="38151" t="0" r="38151" b="0"/>
            <a:stretch>
              <a:fillRect/>
            </a:stretch>
          </p:blipFill>
          <p:spPr>
            <a:xfrm flipH="false" flipV="false">
              <a:off x="0" y="0"/>
              <a:ext cx="4008600" cy="6592443"/>
            </a:xfrm>
            <a:prstGeom prst="rect">
              <a:avLst/>
            </a:prstGeom>
          </p:spPr>
        </p:pic>
      </p:grpSp>
      <p:grpSp>
        <p:nvGrpSpPr>
          <p:cNvPr name="Group 8" id="8"/>
          <p:cNvGrpSpPr/>
          <p:nvPr/>
        </p:nvGrpSpPr>
        <p:grpSpPr>
          <a:xfrm rot="0">
            <a:off x="9282330" y="3377472"/>
            <a:ext cx="3006450" cy="4944333"/>
            <a:chOff x="0" y="0"/>
            <a:chExt cx="4008600" cy="6592443"/>
          </a:xfrm>
        </p:grpSpPr>
        <p:pic>
          <p:nvPicPr>
            <p:cNvPr name="Picture 9" id="9"/>
            <p:cNvPicPr>
              <a:picLocks noChangeAspect="true"/>
            </p:cNvPicPr>
            <p:nvPr/>
          </p:nvPicPr>
          <p:blipFill>
            <a:blip r:embed="rId2"/>
            <a:srcRect l="38151" t="0" r="38151" b="0"/>
            <a:stretch>
              <a:fillRect/>
            </a:stretch>
          </p:blipFill>
          <p:spPr>
            <a:xfrm flipH="false" flipV="false">
              <a:off x="0" y="0"/>
              <a:ext cx="4008600" cy="6592443"/>
            </a:xfrm>
            <a:prstGeom prst="rect">
              <a:avLst/>
            </a:prstGeom>
          </p:spPr>
        </p:pic>
      </p:grpSp>
      <p:grpSp>
        <p:nvGrpSpPr>
          <p:cNvPr name="Group 10" id="10"/>
          <p:cNvGrpSpPr/>
          <p:nvPr/>
        </p:nvGrpSpPr>
        <p:grpSpPr>
          <a:xfrm rot="0">
            <a:off x="2670256" y="7164061"/>
            <a:ext cx="3006450" cy="1157743"/>
            <a:chOff x="0" y="0"/>
            <a:chExt cx="4008600" cy="1543658"/>
          </a:xfrm>
        </p:grpSpPr>
        <p:sp>
          <p:nvSpPr>
            <p:cNvPr name="AutoShape 11" id="11"/>
            <p:cNvSpPr/>
            <p:nvPr/>
          </p:nvSpPr>
          <p:spPr>
            <a:xfrm rot="0">
              <a:off x="0" y="0"/>
              <a:ext cx="4008600" cy="1543658"/>
            </a:xfrm>
            <a:prstGeom prst="rect">
              <a:avLst/>
            </a:prstGeom>
            <a:solidFill>
              <a:srgbClr val="FFB923"/>
            </a:solidFill>
          </p:spPr>
        </p:sp>
        <p:sp>
          <p:nvSpPr>
            <p:cNvPr name="TextBox 12" id="12"/>
            <p:cNvSpPr txBox="true"/>
            <p:nvPr/>
          </p:nvSpPr>
          <p:spPr>
            <a:xfrm rot="0">
              <a:off x="168079" y="221072"/>
              <a:ext cx="3672442" cy="559610"/>
            </a:xfrm>
            <a:prstGeom prst="rect">
              <a:avLst/>
            </a:prstGeom>
          </p:spPr>
          <p:txBody>
            <a:bodyPr anchor="t" rtlCol="false" tIns="0" lIns="0" bIns="0" rIns="0">
              <a:spAutoFit/>
            </a:bodyPr>
            <a:lstStyle/>
            <a:p>
              <a:pPr algn="l">
                <a:lnSpc>
                  <a:spcPts val="3640"/>
                </a:lnSpc>
              </a:pPr>
              <a:r>
                <a:rPr lang="en-US" sz="2600" b="true">
                  <a:solidFill>
                    <a:srgbClr val="000000"/>
                  </a:solidFill>
                  <a:latin typeface="Clear Sans Medium"/>
                  <a:ea typeface="Clear Sans Medium"/>
                  <a:cs typeface="Clear Sans Medium"/>
                  <a:sym typeface="Clear Sans Medium"/>
                </a:rPr>
                <a:t>Differential 1</a:t>
              </a:r>
            </a:p>
          </p:txBody>
        </p:sp>
        <p:sp>
          <p:nvSpPr>
            <p:cNvPr name="TextBox 13" id="13"/>
            <p:cNvSpPr txBox="true"/>
            <p:nvPr/>
          </p:nvSpPr>
          <p:spPr>
            <a:xfrm rot="0">
              <a:off x="168079" y="813491"/>
              <a:ext cx="3672442" cy="449827"/>
            </a:xfrm>
            <a:prstGeom prst="rect">
              <a:avLst/>
            </a:prstGeom>
          </p:spPr>
          <p:txBody>
            <a:bodyPr anchor="t" rtlCol="false" tIns="0" lIns="0" bIns="0" rIns="0">
              <a:spAutoFit/>
            </a:bodyPr>
            <a:lstStyle/>
            <a:p>
              <a:pPr algn="l">
                <a:lnSpc>
                  <a:spcPts val="2800"/>
                </a:lnSpc>
              </a:pPr>
              <a:r>
                <a:rPr lang="en-US" sz="2000" i="true">
                  <a:solidFill>
                    <a:srgbClr val="000000"/>
                  </a:solidFill>
                  <a:latin typeface="Clear Sans Italics"/>
                  <a:ea typeface="Clear Sans Italics"/>
                  <a:cs typeface="Clear Sans Italics"/>
                  <a:sym typeface="Clear Sans Italics"/>
                </a:rPr>
                <a:t>why?</a:t>
              </a:r>
            </a:p>
          </p:txBody>
        </p:sp>
      </p:grpSp>
      <p:grpSp>
        <p:nvGrpSpPr>
          <p:cNvPr name="Group 14" id="14"/>
          <p:cNvGrpSpPr/>
          <p:nvPr/>
        </p:nvGrpSpPr>
        <p:grpSpPr>
          <a:xfrm rot="0">
            <a:off x="12611294" y="7164061"/>
            <a:ext cx="3006450" cy="1528528"/>
            <a:chOff x="0" y="0"/>
            <a:chExt cx="4008600" cy="2038038"/>
          </a:xfrm>
        </p:grpSpPr>
        <p:sp>
          <p:nvSpPr>
            <p:cNvPr name="AutoShape 15" id="15"/>
            <p:cNvSpPr/>
            <p:nvPr/>
          </p:nvSpPr>
          <p:spPr>
            <a:xfrm rot="0">
              <a:off x="0" y="0"/>
              <a:ext cx="4008600" cy="2038038"/>
            </a:xfrm>
            <a:prstGeom prst="rect">
              <a:avLst/>
            </a:prstGeom>
            <a:solidFill>
              <a:srgbClr val="FFB923"/>
            </a:solidFill>
          </p:spPr>
        </p:sp>
        <p:sp>
          <p:nvSpPr>
            <p:cNvPr name="TextBox 16" id="16"/>
            <p:cNvSpPr txBox="true"/>
            <p:nvPr/>
          </p:nvSpPr>
          <p:spPr>
            <a:xfrm rot="0">
              <a:off x="327178" y="230597"/>
              <a:ext cx="3437980" cy="1044466"/>
            </a:xfrm>
            <a:prstGeom prst="rect">
              <a:avLst/>
            </a:prstGeom>
          </p:spPr>
          <p:txBody>
            <a:bodyPr anchor="t" rtlCol="false" tIns="0" lIns="0" bIns="0" rIns="0">
              <a:spAutoFit/>
            </a:bodyPr>
            <a:lstStyle/>
            <a:p>
              <a:pPr algn="l">
                <a:lnSpc>
                  <a:spcPts val="2100"/>
                </a:lnSpc>
              </a:pPr>
              <a:r>
                <a:rPr lang="en-US" sz="1500" b="true">
                  <a:solidFill>
                    <a:srgbClr val="000000"/>
                  </a:solidFill>
                  <a:latin typeface="Clear Sans Medium"/>
                  <a:ea typeface="Clear Sans Medium"/>
                  <a:cs typeface="Clear Sans Medium"/>
                  <a:sym typeface="Clear Sans Medium"/>
                </a:rPr>
                <a:t>It´s best to stick to 3 but use this space if you wanna add one more! ;)</a:t>
              </a:r>
            </a:p>
          </p:txBody>
        </p:sp>
        <p:sp>
          <p:nvSpPr>
            <p:cNvPr name="TextBox 17" id="17"/>
            <p:cNvSpPr txBox="true"/>
            <p:nvPr/>
          </p:nvSpPr>
          <p:spPr>
            <a:xfrm rot="0">
              <a:off x="327178" y="1307871"/>
              <a:ext cx="3437980" cy="449827"/>
            </a:xfrm>
            <a:prstGeom prst="rect">
              <a:avLst/>
            </a:prstGeom>
          </p:spPr>
          <p:txBody>
            <a:bodyPr anchor="t" rtlCol="false" tIns="0" lIns="0" bIns="0" rIns="0">
              <a:spAutoFit/>
            </a:bodyPr>
            <a:lstStyle/>
            <a:p>
              <a:pPr algn="l">
                <a:lnSpc>
                  <a:spcPts val="2800"/>
                </a:lnSpc>
              </a:pPr>
              <a:r>
                <a:rPr lang="en-US" sz="2000" i="true">
                  <a:solidFill>
                    <a:srgbClr val="000000"/>
                  </a:solidFill>
                  <a:latin typeface="Clear Sans Italics"/>
                  <a:ea typeface="Clear Sans Italics"/>
                  <a:cs typeface="Clear Sans Italics"/>
                  <a:sym typeface="Clear Sans Italics"/>
                </a:rPr>
                <a:t>why?</a:t>
              </a:r>
            </a:p>
          </p:txBody>
        </p:sp>
      </p:grpSp>
      <p:grpSp>
        <p:nvGrpSpPr>
          <p:cNvPr name="Group 18" id="18"/>
          <p:cNvGrpSpPr/>
          <p:nvPr/>
        </p:nvGrpSpPr>
        <p:grpSpPr>
          <a:xfrm rot="0">
            <a:off x="5953367" y="7164061"/>
            <a:ext cx="3006450" cy="1157743"/>
            <a:chOff x="0" y="0"/>
            <a:chExt cx="4008600" cy="1543658"/>
          </a:xfrm>
        </p:grpSpPr>
        <p:sp>
          <p:nvSpPr>
            <p:cNvPr name="AutoShape 19" id="19"/>
            <p:cNvSpPr/>
            <p:nvPr/>
          </p:nvSpPr>
          <p:spPr>
            <a:xfrm rot="0">
              <a:off x="0" y="0"/>
              <a:ext cx="4008600" cy="1543658"/>
            </a:xfrm>
            <a:prstGeom prst="rect">
              <a:avLst/>
            </a:prstGeom>
            <a:solidFill>
              <a:srgbClr val="FFB923"/>
            </a:solidFill>
          </p:spPr>
        </p:sp>
        <p:sp>
          <p:nvSpPr>
            <p:cNvPr name="TextBox 20" id="20"/>
            <p:cNvSpPr txBox="true"/>
            <p:nvPr/>
          </p:nvSpPr>
          <p:spPr>
            <a:xfrm rot="0">
              <a:off x="302664" y="238006"/>
              <a:ext cx="3488222" cy="559610"/>
            </a:xfrm>
            <a:prstGeom prst="rect">
              <a:avLst/>
            </a:prstGeom>
          </p:spPr>
          <p:txBody>
            <a:bodyPr anchor="t" rtlCol="false" tIns="0" lIns="0" bIns="0" rIns="0">
              <a:spAutoFit/>
            </a:bodyPr>
            <a:lstStyle/>
            <a:p>
              <a:pPr algn="l">
                <a:lnSpc>
                  <a:spcPts val="3640"/>
                </a:lnSpc>
              </a:pPr>
              <a:r>
                <a:rPr lang="en-US" sz="2600" b="true">
                  <a:solidFill>
                    <a:srgbClr val="000000"/>
                  </a:solidFill>
                  <a:latin typeface="Clear Sans Medium"/>
                  <a:ea typeface="Clear Sans Medium"/>
                  <a:cs typeface="Clear Sans Medium"/>
                  <a:sym typeface="Clear Sans Medium"/>
                </a:rPr>
                <a:t>D</a:t>
              </a:r>
              <a:r>
                <a:rPr lang="en-US" sz="2600" b="true">
                  <a:solidFill>
                    <a:srgbClr val="000000"/>
                  </a:solidFill>
                  <a:latin typeface="Clear Sans Medium"/>
                  <a:ea typeface="Clear Sans Medium"/>
                  <a:cs typeface="Clear Sans Medium"/>
                  <a:sym typeface="Clear Sans Medium"/>
                </a:rPr>
                <a:t>ifferential 2</a:t>
              </a:r>
            </a:p>
          </p:txBody>
        </p:sp>
        <p:sp>
          <p:nvSpPr>
            <p:cNvPr name="TextBox 21" id="21"/>
            <p:cNvSpPr txBox="true"/>
            <p:nvPr/>
          </p:nvSpPr>
          <p:spPr>
            <a:xfrm rot="0">
              <a:off x="302664" y="830424"/>
              <a:ext cx="3488222" cy="449827"/>
            </a:xfrm>
            <a:prstGeom prst="rect">
              <a:avLst/>
            </a:prstGeom>
          </p:spPr>
          <p:txBody>
            <a:bodyPr anchor="t" rtlCol="false" tIns="0" lIns="0" bIns="0" rIns="0">
              <a:spAutoFit/>
            </a:bodyPr>
            <a:lstStyle/>
            <a:p>
              <a:pPr algn="l">
                <a:lnSpc>
                  <a:spcPts val="2800"/>
                </a:lnSpc>
              </a:pPr>
              <a:r>
                <a:rPr lang="en-US" sz="2000" i="true">
                  <a:solidFill>
                    <a:srgbClr val="000000"/>
                  </a:solidFill>
                  <a:latin typeface="Clear Sans Italics"/>
                  <a:ea typeface="Clear Sans Italics"/>
                  <a:cs typeface="Clear Sans Italics"/>
                  <a:sym typeface="Clear Sans Italics"/>
                </a:rPr>
                <a:t>why?</a:t>
              </a:r>
            </a:p>
          </p:txBody>
        </p:sp>
      </p:grpSp>
      <p:grpSp>
        <p:nvGrpSpPr>
          <p:cNvPr name="Group 22" id="22"/>
          <p:cNvGrpSpPr/>
          <p:nvPr/>
        </p:nvGrpSpPr>
        <p:grpSpPr>
          <a:xfrm rot="0">
            <a:off x="9282330" y="7164061"/>
            <a:ext cx="3006450" cy="1157743"/>
            <a:chOff x="0" y="0"/>
            <a:chExt cx="4008600" cy="1543658"/>
          </a:xfrm>
        </p:grpSpPr>
        <p:sp>
          <p:nvSpPr>
            <p:cNvPr name="AutoShape 23" id="23"/>
            <p:cNvSpPr/>
            <p:nvPr/>
          </p:nvSpPr>
          <p:spPr>
            <a:xfrm rot="0">
              <a:off x="0" y="0"/>
              <a:ext cx="4008600" cy="1543658"/>
            </a:xfrm>
            <a:prstGeom prst="rect">
              <a:avLst/>
            </a:prstGeom>
            <a:solidFill>
              <a:srgbClr val="FFB923"/>
            </a:solidFill>
          </p:spPr>
        </p:sp>
        <p:sp>
          <p:nvSpPr>
            <p:cNvPr name="TextBox 24" id="24"/>
            <p:cNvSpPr txBox="true"/>
            <p:nvPr/>
          </p:nvSpPr>
          <p:spPr>
            <a:xfrm rot="0">
              <a:off x="302057" y="238006"/>
              <a:ext cx="3404486" cy="559610"/>
            </a:xfrm>
            <a:prstGeom prst="rect">
              <a:avLst/>
            </a:prstGeom>
          </p:spPr>
          <p:txBody>
            <a:bodyPr anchor="t" rtlCol="false" tIns="0" lIns="0" bIns="0" rIns="0">
              <a:spAutoFit/>
            </a:bodyPr>
            <a:lstStyle/>
            <a:p>
              <a:pPr algn="l">
                <a:lnSpc>
                  <a:spcPts val="3640"/>
                </a:lnSpc>
              </a:pPr>
              <a:r>
                <a:rPr lang="en-US" sz="2600" b="true">
                  <a:solidFill>
                    <a:srgbClr val="000000"/>
                  </a:solidFill>
                  <a:latin typeface="Clear Sans Medium"/>
                  <a:ea typeface="Clear Sans Medium"/>
                  <a:cs typeface="Clear Sans Medium"/>
                  <a:sym typeface="Clear Sans Medium"/>
                </a:rPr>
                <a:t>Differe</a:t>
              </a:r>
              <a:r>
                <a:rPr lang="en-US" sz="2600" b="true">
                  <a:solidFill>
                    <a:srgbClr val="000000"/>
                  </a:solidFill>
                  <a:latin typeface="Clear Sans Medium"/>
                  <a:ea typeface="Clear Sans Medium"/>
                  <a:cs typeface="Clear Sans Medium"/>
                  <a:sym typeface="Clear Sans Medium"/>
                </a:rPr>
                <a:t>ntial 3</a:t>
              </a:r>
            </a:p>
          </p:txBody>
        </p:sp>
        <p:sp>
          <p:nvSpPr>
            <p:cNvPr name="TextBox 25" id="25"/>
            <p:cNvSpPr txBox="true"/>
            <p:nvPr/>
          </p:nvSpPr>
          <p:spPr>
            <a:xfrm rot="0">
              <a:off x="302057" y="830424"/>
              <a:ext cx="3404486" cy="449827"/>
            </a:xfrm>
            <a:prstGeom prst="rect">
              <a:avLst/>
            </a:prstGeom>
          </p:spPr>
          <p:txBody>
            <a:bodyPr anchor="t" rtlCol="false" tIns="0" lIns="0" bIns="0" rIns="0">
              <a:spAutoFit/>
            </a:bodyPr>
            <a:lstStyle/>
            <a:p>
              <a:pPr algn="l">
                <a:lnSpc>
                  <a:spcPts val="2800"/>
                </a:lnSpc>
              </a:pPr>
              <a:r>
                <a:rPr lang="en-US" sz="2000" i="true">
                  <a:solidFill>
                    <a:srgbClr val="000000"/>
                  </a:solidFill>
                  <a:latin typeface="Clear Sans Italics"/>
                  <a:ea typeface="Clear Sans Italics"/>
                  <a:cs typeface="Clear Sans Italics"/>
                  <a:sym typeface="Clear Sans Italics"/>
                </a:rPr>
                <a:t>why?</a:t>
              </a:r>
            </a:p>
          </p:txBody>
        </p:sp>
      </p:grpSp>
      <p:sp>
        <p:nvSpPr>
          <p:cNvPr name="Freeform 26" id="26"/>
          <p:cNvSpPr/>
          <p:nvPr/>
        </p:nvSpPr>
        <p:spPr>
          <a:xfrm flipH="false" flipV="false" rot="0">
            <a:off x="0" y="9713931"/>
            <a:ext cx="18288000" cy="1351547"/>
          </a:xfrm>
          <a:custGeom>
            <a:avLst/>
            <a:gdLst/>
            <a:ahLst/>
            <a:cxnLst/>
            <a:rect r="r" b="b" t="t" l="l"/>
            <a:pathLst>
              <a:path h="1351547" w="18288000">
                <a:moveTo>
                  <a:pt x="0" y="0"/>
                </a:moveTo>
                <a:lnTo>
                  <a:pt x="18288000" y="0"/>
                </a:lnTo>
                <a:lnTo>
                  <a:pt x="18288000" y="1351547"/>
                </a:lnTo>
                <a:lnTo>
                  <a:pt x="0" y="1351547"/>
                </a:lnTo>
                <a:lnTo>
                  <a:pt x="0" y="0"/>
                </a:lnTo>
                <a:close/>
              </a:path>
            </a:pathLst>
          </a:custGeom>
          <a:blipFill>
            <a:blip r:embed="rId3">
              <a:extLst>
                <a:ext uri="{96DAC541-7B7A-43D3-8B79-37D633B846F1}">
                  <asvg:svgBlip xmlns:asvg="http://schemas.microsoft.com/office/drawing/2016/SVG/main" r:embed="rId4"/>
                </a:ext>
              </a:extLst>
            </a:blip>
            <a:stretch>
              <a:fillRect l="-171" t="-308623" r="-7088" b="-1042730"/>
            </a:stretch>
          </a:blipFill>
        </p:spPr>
      </p:sp>
      <p:sp>
        <p:nvSpPr>
          <p:cNvPr name="TextBox 27" id="27"/>
          <p:cNvSpPr txBox="true"/>
          <p:nvPr/>
        </p:nvSpPr>
        <p:spPr>
          <a:xfrm rot="0">
            <a:off x="2670256" y="962025"/>
            <a:ext cx="12947489" cy="1288786"/>
          </a:xfrm>
          <a:prstGeom prst="rect">
            <a:avLst/>
          </a:prstGeom>
        </p:spPr>
        <p:txBody>
          <a:bodyPr anchor="t" rtlCol="false" tIns="0" lIns="0" bIns="0" rIns="0">
            <a:spAutoFit/>
          </a:bodyPr>
          <a:lstStyle/>
          <a:p>
            <a:pPr algn="ctr">
              <a:lnSpc>
                <a:spcPts val="10432"/>
              </a:lnSpc>
            </a:pPr>
            <a:r>
              <a:rPr lang="en-US" sz="8025" spc="-160">
                <a:solidFill>
                  <a:srgbClr val="FFFFFF"/>
                </a:solidFill>
                <a:latin typeface="Open Sauce"/>
                <a:ea typeface="Open Sauce"/>
                <a:cs typeface="Open Sauce"/>
                <a:sym typeface="Open Sauce"/>
              </a:rPr>
              <a:t>DIFF</a:t>
            </a:r>
            <a:r>
              <a:rPr lang="en-US" sz="8025" spc="-160">
                <a:solidFill>
                  <a:srgbClr val="FFFFFF"/>
                </a:solidFill>
                <a:latin typeface="Open Sauce"/>
                <a:ea typeface="Open Sauce"/>
                <a:cs typeface="Open Sauce"/>
                <a:sym typeface="Open Sauce"/>
              </a:rPr>
              <a:t>ERENTIAL DIAGNOSIS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208036" y="-221954"/>
            <a:ext cx="7364245" cy="10730908"/>
          </a:xfrm>
          <a:prstGeom prst="rect">
            <a:avLst/>
          </a:prstGeom>
          <a:solidFill>
            <a:srgbClr val="EDEDED"/>
          </a:solidFill>
        </p:spPr>
      </p:sp>
      <p:grpSp>
        <p:nvGrpSpPr>
          <p:cNvPr name="Group 3" id="3"/>
          <p:cNvGrpSpPr/>
          <p:nvPr/>
        </p:nvGrpSpPr>
        <p:grpSpPr>
          <a:xfrm rot="0">
            <a:off x="7156209" y="5830094"/>
            <a:ext cx="10284165" cy="3428206"/>
            <a:chOff x="0" y="0"/>
            <a:chExt cx="1593286" cy="531119"/>
          </a:xfrm>
        </p:grpSpPr>
        <p:sp>
          <p:nvSpPr>
            <p:cNvPr name="Freeform 4" id="4"/>
            <p:cNvSpPr/>
            <p:nvPr/>
          </p:nvSpPr>
          <p:spPr>
            <a:xfrm flipH="false" flipV="false" rot="0">
              <a:off x="0" y="0"/>
              <a:ext cx="1593286" cy="531119"/>
            </a:xfrm>
            <a:custGeom>
              <a:avLst/>
              <a:gdLst/>
              <a:ahLst/>
              <a:cxnLst/>
              <a:rect r="r" b="b" t="t" l="l"/>
              <a:pathLst>
                <a:path h="531119" w="1593286">
                  <a:moveTo>
                    <a:pt x="0" y="0"/>
                  </a:moveTo>
                  <a:lnTo>
                    <a:pt x="1593286" y="0"/>
                  </a:lnTo>
                  <a:lnTo>
                    <a:pt x="1593286" y="531119"/>
                  </a:lnTo>
                  <a:lnTo>
                    <a:pt x="0" y="531119"/>
                  </a:lnTo>
                  <a:close/>
                </a:path>
              </a:pathLst>
            </a:custGeom>
            <a:blipFill>
              <a:blip r:embed="rId2"/>
              <a:stretch>
                <a:fillRect l="-39945" t="0" r="9040" b="-53035"/>
              </a:stretch>
            </a:blipFill>
          </p:spPr>
        </p:sp>
      </p:grpSp>
      <p:sp>
        <p:nvSpPr>
          <p:cNvPr name="Freeform 5" id="5"/>
          <p:cNvSpPr/>
          <p:nvPr/>
        </p:nvSpPr>
        <p:spPr>
          <a:xfrm flipH="false" flipV="false" rot="0">
            <a:off x="-2874070" y="7412930"/>
            <a:ext cx="5748141" cy="5748141"/>
          </a:xfrm>
          <a:custGeom>
            <a:avLst/>
            <a:gdLst/>
            <a:ahLst/>
            <a:cxnLst/>
            <a:rect r="r" b="b" t="t" l="l"/>
            <a:pathLst>
              <a:path h="5748141" w="5748141">
                <a:moveTo>
                  <a:pt x="0" y="0"/>
                </a:moveTo>
                <a:lnTo>
                  <a:pt x="5748140" y="0"/>
                </a:lnTo>
                <a:lnTo>
                  <a:pt x="5748140" y="5748140"/>
                </a:lnTo>
                <a:lnTo>
                  <a:pt x="0" y="5748140"/>
                </a:lnTo>
                <a:lnTo>
                  <a:pt x="0" y="0"/>
                </a:lnTo>
                <a:close/>
              </a:path>
            </a:pathLst>
          </a:custGeom>
          <a:blipFill>
            <a:blip r:embed="rId3">
              <a:alphaModFix amt="4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1028700" y="5830094"/>
            <a:ext cx="6127509" cy="3428206"/>
            <a:chOff x="0" y="0"/>
            <a:chExt cx="949311" cy="531119"/>
          </a:xfrm>
        </p:grpSpPr>
        <p:sp>
          <p:nvSpPr>
            <p:cNvPr name="Freeform 7" id="7"/>
            <p:cNvSpPr/>
            <p:nvPr/>
          </p:nvSpPr>
          <p:spPr>
            <a:xfrm flipH="false" flipV="false" rot="0">
              <a:off x="0" y="0"/>
              <a:ext cx="949311" cy="531119"/>
            </a:xfrm>
            <a:custGeom>
              <a:avLst/>
              <a:gdLst/>
              <a:ahLst/>
              <a:cxnLst/>
              <a:rect r="r" b="b" t="t" l="l"/>
              <a:pathLst>
                <a:path h="531119" w="949311">
                  <a:moveTo>
                    <a:pt x="0" y="0"/>
                  </a:moveTo>
                  <a:lnTo>
                    <a:pt x="949311" y="0"/>
                  </a:lnTo>
                  <a:lnTo>
                    <a:pt x="949311" y="531119"/>
                  </a:lnTo>
                  <a:lnTo>
                    <a:pt x="0" y="531119"/>
                  </a:lnTo>
                  <a:close/>
                </a:path>
              </a:pathLst>
            </a:custGeom>
            <a:blipFill>
              <a:blip r:embed="rId2"/>
              <a:stretch>
                <a:fillRect l="-67043" t="0" r="-52663" b="-53035"/>
              </a:stretch>
            </a:blipFill>
          </p:spPr>
        </p:sp>
      </p:grpSp>
      <p:sp>
        <p:nvSpPr>
          <p:cNvPr name="AutoShape 8" id="8"/>
          <p:cNvSpPr/>
          <p:nvPr/>
        </p:nvSpPr>
        <p:spPr>
          <a:xfrm rot="0">
            <a:off x="7994320" y="1028700"/>
            <a:ext cx="9264980" cy="9637"/>
          </a:xfrm>
          <a:prstGeom prst="rect">
            <a:avLst/>
          </a:prstGeom>
          <a:solidFill>
            <a:srgbClr val="3F4042"/>
          </a:solidFill>
        </p:spPr>
      </p:sp>
      <p:sp>
        <p:nvSpPr>
          <p:cNvPr name="TextBox 9" id="9"/>
          <p:cNvSpPr txBox="true"/>
          <p:nvPr/>
        </p:nvSpPr>
        <p:spPr>
          <a:xfrm rot="0">
            <a:off x="1028700" y="795655"/>
            <a:ext cx="5341775" cy="3128963"/>
          </a:xfrm>
          <a:prstGeom prst="rect">
            <a:avLst/>
          </a:prstGeom>
        </p:spPr>
        <p:txBody>
          <a:bodyPr anchor="t" rtlCol="false" tIns="0" lIns="0" bIns="0" rIns="0">
            <a:spAutoFit/>
          </a:bodyPr>
          <a:lstStyle/>
          <a:p>
            <a:pPr algn="l">
              <a:lnSpc>
                <a:spcPts val="8287"/>
              </a:lnSpc>
            </a:pPr>
            <a:r>
              <a:rPr lang="en-US" sz="6374" spc="-191">
                <a:solidFill>
                  <a:srgbClr val="F1B003"/>
                </a:solidFill>
                <a:latin typeface="Ovo"/>
                <a:ea typeface="Ovo"/>
                <a:cs typeface="Ovo"/>
                <a:sym typeface="Ovo"/>
              </a:rPr>
              <a:t>Wh</a:t>
            </a:r>
            <a:r>
              <a:rPr lang="en-US" sz="6374" spc="-191">
                <a:solidFill>
                  <a:srgbClr val="F1B003"/>
                </a:solidFill>
                <a:latin typeface="Ovo"/>
                <a:ea typeface="Ovo"/>
                <a:cs typeface="Ovo"/>
                <a:sym typeface="Ovo"/>
              </a:rPr>
              <a:t>at helped narrow the differential</a:t>
            </a:r>
          </a:p>
        </p:txBody>
      </p:sp>
      <p:sp>
        <p:nvSpPr>
          <p:cNvPr name="TextBox 10" id="10"/>
          <p:cNvSpPr txBox="true"/>
          <p:nvPr/>
        </p:nvSpPr>
        <p:spPr>
          <a:xfrm rot="0">
            <a:off x="7994320" y="1380456"/>
            <a:ext cx="9264980" cy="1663281"/>
          </a:xfrm>
          <a:prstGeom prst="rect">
            <a:avLst/>
          </a:prstGeom>
        </p:spPr>
        <p:txBody>
          <a:bodyPr anchor="t" rtlCol="false" tIns="0" lIns="0" bIns="0" rIns="0">
            <a:spAutoFit/>
          </a:bodyPr>
          <a:lstStyle/>
          <a:p>
            <a:pPr algn="l">
              <a:lnSpc>
                <a:spcPts val="3359"/>
              </a:lnSpc>
              <a:spcBef>
                <a:spcPct val="0"/>
              </a:spcBef>
            </a:pPr>
            <a:r>
              <a:rPr lang="en-US" sz="2400">
                <a:solidFill>
                  <a:srgbClr val="3F4042"/>
                </a:solidFill>
                <a:latin typeface="Open Sauce Light"/>
                <a:ea typeface="Open Sauce Light"/>
                <a:cs typeface="Open Sauce Light"/>
                <a:sym typeface="Open Sauce Light"/>
              </a:rPr>
              <a:t>K</a:t>
            </a:r>
            <a:r>
              <a:rPr lang="en-US" sz="2400">
                <a:solidFill>
                  <a:srgbClr val="3F4042"/>
                </a:solidFill>
                <a:latin typeface="Open Sauce Light"/>
                <a:ea typeface="Open Sauce Light"/>
                <a:cs typeface="Open Sauce Light"/>
                <a:sym typeface="Open Sauce Light"/>
              </a:rPr>
              <a:t>ey clue(s): </a:t>
            </a:r>
          </a:p>
          <a:p>
            <a:pPr algn="l" marL="518160" indent="-259080" lvl="1">
              <a:lnSpc>
                <a:spcPts val="3359"/>
              </a:lnSpc>
              <a:buFont typeface="Arial"/>
              <a:buChar char="•"/>
            </a:pPr>
            <a:r>
              <a:rPr lang="en-US" sz="2399">
                <a:solidFill>
                  <a:srgbClr val="3F4042"/>
                </a:solidFill>
                <a:latin typeface="Open Sauce Light"/>
                <a:ea typeface="Open Sauce Light"/>
                <a:cs typeface="Open Sauce Light"/>
                <a:sym typeface="Open Sauce Light"/>
              </a:rPr>
              <a:t>Include here what helped you reach your presumptive or definitive diagnosis. It doesn’t matter if the diagnosis was not confirmed—just make that clear.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742586" y="0"/>
            <a:ext cx="12545414" cy="10287000"/>
            <a:chOff x="0" y="0"/>
            <a:chExt cx="991243" cy="812800"/>
          </a:xfrm>
        </p:grpSpPr>
        <p:sp>
          <p:nvSpPr>
            <p:cNvPr name="Freeform 3" id="3"/>
            <p:cNvSpPr/>
            <p:nvPr/>
          </p:nvSpPr>
          <p:spPr>
            <a:xfrm flipH="false" flipV="false" rot="0">
              <a:off x="0" y="0"/>
              <a:ext cx="991243" cy="812800"/>
            </a:xfrm>
            <a:custGeom>
              <a:avLst/>
              <a:gdLst/>
              <a:ahLst/>
              <a:cxnLst/>
              <a:rect r="r" b="b" t="t" l="l"/>
              <a:pathLst>
                <a:path h="812800" w="991243">
                  <a:moveTo>
                    <a:pt x="0" y="0"/>
                  </a:moveTo>
                  <a:lnTo>
                    <a:pt x="991243" y="0"/>
                  </a:lnTo>
                  <a:lnTo>
                    <a:pt x="991243" y="812800"/>
                  </a:lnTo>
                  <a:lnTo>
                    <a:pt x="0" y="812800"/>
                  </a:lnTo>
                  <a:close/>
                </a:path>
              </a:pathLst>
            </a:custGeom>
            <a:blipFill>
              <a:blip r:embed="rId2"/>
              <a:stretch>
                <a:fillRect l="-64207" t="0" r="-46205" b="0"/>
              </a:stretch>
            </a:blipFill>
          </p:spPr>
        </p:sp>
      </p:grpSp>
      <p:sp>
        <p:nvSpPr>
          <p:cNvPr name="AutoShape 4" id="4"/>
          <p:cNvSpPr/>
          <p:nvPr/>
        </p:nvSpPr>
        <p:spPr>
          <a:xfrm rot="0">
            <a:off x="-332858" y="5411476"/>
            <a:ext cx="10420389" cy="4875524"/>
          </a:xfrm>
          <a:prstGeom prst="rect">
            <a:avLst/>
          </a:prstGeom>
          <a:solidFill>
            <a:srgbClr val="F1B003"/>
          </a:solidFill>
        </p:spPr>
      </p:sp>
      <p:sp>
        <p:nvSpPr>
          <p:cNvPr name="TextBox 5" id="5"/>
          <p:cNvSpPr txBox="true"/>
          <p:nvPr/>
        </p:nvSpPr>
        <p:spPr>
          <a:xfrm rot="0">
            <a:off x="1028700" y="1028687"/>
            <a:ext cx="4112482" cy="286611"/>
          </a:xfrm>
          <a:prstGeom prst="rect">
            <a:avLst/>
          </a:prstGeom>
        </p:spPr>
        <p:txBody>
          <a:bodyPr anchor="t" rtlCol="false" tIns="0" lIns="0" bIns="0" rIns="0">
            <a:spAutoFit/>
          </a:bodyPr>
          <a:lstStyle/>
          <a:p>
            <a:pPr algn="l">
              <a:lnSpc>
                <a:spcPts val="2256"/>
              </a:lnSpc>
            </a:pPr>
            <a:r>
              <a:rPr lang="en-US" b="true" sz="1880" spc="71">
                <a:solidFill>
                  <a:srgbClr val="3F4042"/>
                </a:solidFill>
                <a:latin typeface="Open Sauce Medium"/>
                <a:ea typeface="Open Sauce Medium"/>
                <a:cs typeface="Open Sauce Medium"/>
                <a:sym typeface="Open Sauce Medium"/>
              </a:rPr>
              <a:t>RADIOLOGY BEYOND BORDERS</a:t>
            </a:r>
          </a:p>
        </p:txBody>
      </p:sp>
      <p:sp>
        <p:nvSpPr>
          <p:cNvPr name="TextBox 6" id="6"/>
          <p:cNvSpPr txBox="true"/>
          <p:nvPr/>
        </p:nvSpPr>
        <p:spPr>
          <a:xfrm rot="0">
            <a:off x="1028700" y="7246451"/>
            <a:ext cx="7325545" cy="1138900"/>
          </a:xfrm>
          <a:prstGeom prst="rect">
            <a:avLst/>
          </a:prstGeom>
        </p:spPr>
        <p:txBody>
          <a:bodyPr anchor="t" rtlCol="false" tIns="0" lIns="0" bIns="0" rIns="0">
            <a:spAutoFit/>
          </a:bodyPr>
          <a:lstStyle/>
          <a:p>
            <a:pPr algn="ctr">
              <a:lnSpc>
                <a:spcPts val="9197"/>
              </a:lnSpc>
            </a:pPr>
            <a:r>
              <a:rPr lang="en-US" sz="7074" spc="-212">
                <a:solidFill>
                  <a:srgbClr val="FFFFFF"/>
                </a:solidFill>
                <a:latin typeface="Ovo"/>
                <a:ea typeface="Ovo"/>
                <a:cs typeface="Ovo"/>
                <a:sym typeface="Ovo"/>
              </a:rPr>
              <a:t>Fin</a:t>
            </a:r>
            <a:r>
              <a:rPr lang="en-US" sz="7074" spc="-212">
                <a:solidFill>
                  <a:srgbClr val="FFFFFF"/>
                </a:solidFill>
                <a:latin typeface="Ovo"/>
                <a:ea typeface="Ovo"/>
                <a:cs typeface="Ovo"/>
                <a:sym typeface="Ovo"/>
              </a:rPr>
              <a:t>al diagnosis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340731" y="-228840"/>
            <a:ext cx="6666654" cy="10807090"/>
          </a:xfrm>
          <a:prstGeom prst="rect">
            <a:avLst/>
          </a:prstGeom>
          <a:solidFill>
            <a:srgbClr val="EDEDED"/>
          </a:solidFill>
        </p:spPr>
      </p:sp>
      <p:grpSp>
        <p:nvGrpSpPr>
          <p:cNvPr name="Group 3" id="3"/>
          <p:cNvGrpSpPr/>
          <p:nvPr/>
        </p:nvGrpSpPr>
        <p:grpSpPr>
          <a:xfrm rot="0">
            <a:off x="198735" y="6184932"/>
            <a:ext cx="5757983" cy="3930793"/>
            <a:chOff x="0" y="0"/>
            <a:chExt cx="892062" cy="608983"/>
          </a:xfrm>
        </p:grpSpPr>
        <p:sp>
          <p:nvSpPr>
            <p:cNvPr name="Freeform 4" id="4"/>
            <p:cNvSpPr/>
            <p:nvPr/>
          </p:nvSpPr>
          <p:spPr>
            <a:xfrm flipH="false" flipV="false" rot="0">
              <a:off x="0" y="0"/>
              <a:ext cx="892062" cy="608983"/>
            </a:xfrm>
            <a:custGeom>
              <a:avLst/>
              <a:gdLst/>
              <a:ahLst/>
              <a:cxnLst/>
              <a:rect r="r" b="b" t="t" l="l"/>
              <a:pathLst>
                <a:path h="608983" w="892062">
                  <a:moveTo>
                    <a:pt x="0" y="0"/>
                  </a:moveTo>
                  <a:lnTo>
                    <a:pt x="892062" y="0"/>
                  </a:lnTo>
                  <a:lnTo>
                    <a:pt x="892062" y="608983"/>
                  </a:lnTo>
                  <a:lnTo>
                    <a:pt x="0" y="608983"/>
                  </a:lnTo>
                  <a:close/>
                </a:path>
              </a:pathLst>
            </a:custGeom>
            <a:blipFill>
              <a:blip r:embed="rId2"/>
              <a:stretch>
                <a:fillRect l="-71346" t="0" r="-62460" b="-33468"/>
              </a:stretch>
            </a:blipFill>
          </p:spPr>
        </p:sp>
      </p:grpSp>
      <p:sp>
        <p:nvSpPr>
          <p:cNvPr name="TextBox 5" id="5"/>
          <p:cNvSpPr txBox="true"/>
          <p:nvPr/>
        </p:nvSpPr>
        <p:spPr>
          <a:xfrm rot="0">
            <a:off x="1028700" y="962025"/>
            <a:ext cx="4542602" cy="2007493"/>
          </a:xfrm>
          <a:prstGeom prst="rect">
            <a:avLst/>
          </a:prstGeom>
        </p:spPr>
        <p:txBody>
          <a:bodyPr anchor="t" rtlCol="false" tIns="0" lIns="0" bIns="0" rIns="0">
            <a:spAutoFit/>
          </a:bodyPr>
          <a:lstStyle/>
          <a:p>
            <a:pPr algn="ctr" marL="0" indent="0" lvl="0">
              <a:lnSpc>
                <a:spcPts val="8022"/>
              </a:lnSpc>
            </a:pPr>
            <a:r>
              <a:rPr lang="en-US" sz="6171" spc="-185">
                <a:solidFill>
                  <a:srgbClr val="3F4042"/>
                </a:solidFill>
                <a:latin typeface="Ovo"/>
                <a:ea typeface="Ovo"/>
                <a:cs typeface="Ovo"/>
                <a:sym typeface="Ovo"/>
              </a:rPr>
              <a:t>Te</a:t>
            </a:r>
            <a:r>
              <a:rPr lang="en-US" sz="6171" spc="-185">
                <a:solidFill>
                  <a:srgbClr val="3F4042"/>
                </a:solidFill>
                <a:latin typeface="Ovo"/>
                <a:ea typeface="Ovo"/>
                <a:cs typeface="Ovo"/>
                <a:sym typeface="Ovo"/>
              </a:rPr>
              <a:t>aching points</a:t>
            </a:r>
          </a:p>
        </p:txBody>
      </p:sp>
      <p:grpSp>
        <p:nvGrpSpPr>
          <p:cNvPr name="Group 6" id="6"/>
          <p:cNvGrpSpPr/>
          <p:nvPr/>
        </p:nvGrpSpPr>
        <p:grpSpPr>
          <a:xfrm rot="0">
            <a:off x="7955625" y="1207316"/>
            <a:ext cx="9303675" cy="746915"/>
            <a:chOff x="0" y="0"/>
            <a:chExt cx="12404900" cy="995887"/>
          </a:xfrm>
        </p:grpSpPr>
        <p:sp>
          <p:nvSpPr>
            <p:cNvPr name="TextBox 7" id="7"/>
            <p:cNvSpPr txBox="true"/>
            <p:nvPr/>
          </p:nvSpPr>
          <p:spPr>
            <a:xfrm rot="0">
              <a:off x="0" y="599683"/>
              <a:ext cx="12404900" cy="396204"/>
            </a:xfrm>
            <a:prstGeom prst="rect">
              <a:avLst/>
            </a:prstGeom>
          </p:spPr>
          <p:txBody>
            <a:bodyPr anchor="t" rtlCol="false" tIns="0" lIns="0" bIns="0" rIns="0">
              <a:spAutoFit/>
            </a:bodyPr>
            <a:lstStyle/>
            <a:p>
              <a:pPr algn="l">
                <a:lnSpc>
                  <a:spcPts val="2519"/>
                </a:lnSpc>
                <a:spcBef>
                  <a:spcPct val="0"/>
                </a:spcBef>
              </a:pPr>
              <a:r>
                <a:rPr lang="en-US" sz="1799">
                  <a:solidFill>
                    <a:srgbClr val="3F4042"/>
                  </a:solidFill>
                  <a:latin typeface="Open Sauce Light"/>
                  <a:ea typeface="Open Sauce Light"/>
                  <a:cs typeface="Open Sauce Light"/>
                  <a:sym typeface="Open Sauce Light"/>
                </a:rPr>
                <a:t>explain here what you have learned from this case</a:t>
              </a:r>
            </a:p>
          </p:txBody>
        </p:sp>
        <p:sp>
          <p:nvSpPr>
            <p:cNvPr name="TextBox 8" id="8"/>
            <p:cNvSpPr txBox="true"/>
            <p:nvPr/>
          </p:nvSpPr>
          <p:spPr>
            <a:xfrm rot="0">
              <a:off x="0" y="-19050"/>
              <a:ext cx="12404900" cy="393463"/>
            </a:xfrm>
            <a:prstGeom prst="rect">
              <a:avLst/>
            </a:prstGeom>
          </p:spPr>
          <p:txBody>
            <a:bodyPr anchor="t" rtlCol="false" tIns="0" lIns="0" bIns="0" rIns="0">
              <a:spAutoFit/>
            </a:bodyPr>
            <a:lstStyle/>
            <a:p>
              <a:pPr algn="l" marL="0" indent="0" lvl="0">
                <a:lnSpc>
                  <a:spcPts val="2458"/>
                </a:lnSpc>
                <a:spcBef>
                  <a:spcPct val="0"/>
                </a:spcBef>
              </a:pPr>
              <a:r>
                <a:rPr lang="en-US" b="true" sz="1891" spc="-56">
                  <a:solidFill>
                    <a:srgbClr val="3F4042"/>
                  </a:solidFill>
                  <a:latin typeface="Open Sauce Medium"/>
                  <a:ea typeface="Open Sauce Medium"/>
                  <a:cs typeface="Open Sauce Medium"/>
                  <a:sym typeface="Open Sauce Medium"/>
                </a:rPr>
                <a:t>TEACHING POINT</a:t>
              </a:r>
            </a:p>
          </p:txBody>
        </p:sp>
      </p:grpSp>
      <p:sp>
        <p:nvSpPr>
          <p:cNvPr name="TextBox 9" id="9"/>
          <p:cNvSpPr txBox="true"/>
          <p:nvPr/>
        </p:nvSpPr>
        <p:spPr>
          <a:xfrm rot="0">
            <a:off x="7118433" y="983705"/>
            <a:ext cx="565791" cy="1117936"/>
          </a:xfrm>
          <a:prstGeom prst="rect">
            <a:avLst/>
          </a:prstGeom>
        </p:spPr>
        <p:txBody>
          <a:bodyPr anchor="t" rtlCol="false" tIns="0" lIns="0" bIns="0" rIns="0">
            <a:spAutoFit/>
          </a:bodyPr>
          <a:lstStyle/>
          <a:p>
            <a:pPr algn="ctr">
              <a:lnSpc>
                <a:spcPts val="8932"/>
              </a:lnSpc>
            </a:pPr>
            <a:r>
              <a:rPr lang="en-US" sz="6871" spc="694">
                <a:solidFill>
                  <a:srgbClr val="F1B003"/>
                </a:solidFill>
                <a:latin typeface="Ovo"/>
                <a:ea typeface="Ovo"/>
                <a:cs typeface="Ovo"/>
                <a:sym typeface="Ovo"/>
              </a:rPr>
              <a:t>1</a:t>
            </a:r>
          </a:p>
        </p:txBody>
      </p:sp>
      <p:sp>
        <p:nvSpPr>
          <p:cNvPr name="TextBox 10" id="10"/>
          <p:cNvSpPr txBox="true"/>
          <p:nvPr/>
        </p:nvSpPr>
        <p:spPr>
          <a:xfrm rot="0">
            <a:off x="7118433" y="2780671"/>
            <a:ext cx="565791" cy="1117936"/>
          </a:xfrm>
          <a:prstGeom prst="rect">
            <a:avLst/>
          </a:prstGeom>
        </p:spPr>
        <p:txBody>
          <a:bodyPr anchor="t" rtlCol="false" tIns="0" lIns="0" bIns="0" rIns="0">
            <a:spAutoFit/>
          </a:bodyPr>
          <a:lstStyle/>
          <a:p>
            <a:pPr algn="ctr">
              <a:lnSpc>
                <a:spcPts val="8932"/>
              </a:lnSpc>
            </a:pPr>
            <a:r>
              <a:rPr lang="en-US" sz="6871" spc="694">
                <a:solidFill>
                  <a:srgbClr val="F1B003"/>
                </a:solidFill>
                <a:latin typeface="Ovo"/>
                <a:ea typeface="Ovo"/>
                <a:cs typeface="Ovo"/>
                <a:sym typeface="Ovo"/>
              </a:rPr>
              <a:t>2</a:t>
            </a:r>
          </a:p>
        </p:txBody>
      </p:sp>
      <p:sp>
        <p:nvSpPr>
          <p:cNvPr name="TextBox 11" id="11"/>
          <p:cNvSpPr txBox="true"/>
          <p:nvPr/>
        </p:nvSpPr>
        <p:spPr>
          <a:xfrm rot="0">
            <a:off x="7118433" y="4577637"/>
            <a:ext cx="565791" cy="1117936"/>
          </a:xfrm>
          <a:prstGeom prst="rect">
            <a:avLst/>
          </a:prstGeom>
        </p:spPr>
        <p:txBody>
          <a:bodyPr anchor="t" rtlCol="false" tIns="0" lIns="0" bIns="0" rIns="0">
            <a:spAutoFit/>
          </a:bodyPr>
          <a:lstStyle/>
          <a:p>
            <a:pPr algn="l">
              <a:lnSpc>
                <a:spcPts val="8932"/>
              </a:lnSpc>
            </a:pPr>
            <a:r>
              <a:rPr lang="en-US" sz="6871" spc="694">
                <a:solidFill>
                  <a:srgbClr val="F1B003"/>
                </a:solidFill>
                <a:latin typeface="Ovo"/>
                <a:ea typeface="Ovo"/>
                <a:cs typeface="Ovo"/>
                <a:sym typeface="Ovo"/>
              </a:rPr>
              <a:t>3</a:t>
            </a:r>
          </a:p>
        </p:txBody>
      </p:sp>
      <p:sp>
        <p:nvSpPr>
          <p:cNvPr name="TextBox 12" id="12"/>
          <p:cNvSpPr txBox="true"/>
          <p:nvPr/>
        </p:nvSpPr>
        <p:spPr>
          <a:xfrm rot="0">
            <a:off x="7118433" y="6374603"/>
            <a:ext cx="565791" cy="1117936"/>
          </a:xfrm>
          <a:prstGeom prst="rect">
            <a:avLst/>
          </a:prstGeom>
        </p:spPr>
        <p:txBody>
          <a:bodyPr anchor="t" rtlCol="false" tIns="0" lIns="0" bIns="0" rIns="0">
            <a:spAutoFit/>
          </a:bodyPr>
          <a:lstStyle/>
          <a:p>
            <a:pPr algn="ctr">
              <a:lnSpc>
                <a:spcPts val="8932"/>
              </a:lnSpc>
            </a:pPr>
            <a:r>
              <a:rPr lang="en-US" sz="6871" spc="694">
                <a:solidFill>
                  <a:srgbClr val="F1B003"/>
                </a:solidFill>
                <a:latin typeface="Ovo"/>
                <a:ea typeface="Ovo"/>
                <a:cs typeface="Ovo"/>
                <a:sym typeface="Ovo"/>
              </a:rPr>
              <a:t>4</a:t>
            </a:r>
          </a:p>
        </p:txBody>
      </p:sp>
      <p:sp>
        <p:nvSpPr>
          <p:cNvPr name="TextBox 13" id="13"/>
          <p:cNvSpPr txBox="true"/>
          <p:nvPr/>
        </p:nvSpPr>
        <p:spPr>
          <a:xfrm rot="0">
            <a:off x="7118433" y="8171569"/>
            <a:ext cx="565791" cy="1117936"/>
          </a:xfrm>
          <a:prstGeom prst="rect">
            <a:avLst/>
          </a:prstGeom>
        </p:spPr>
        <p:txBody>
          <a:bodyPr anchor="t" rtlCol="false" tIns="0" lIns="0" bIns="0" rIns="0">
            <a:spAutoFit/>
          </a:bodyPr>
          <a:lstStyle/>
          <a:p>
            <a:pPr algn="ctr">
              <a:lnSpc>
                <a:spcPts val="8932"/>
              </a:lnSpc>
            </a:pPr>
            <a:r>
              <a:rPr lang="en-US" sz="6871" spc="694">
                <a:solidFill>
                  <a:srgbClr val="F1B003"/>
                </a:solidFill>
                <a:latin typeface="Ovo"/>
                <a:ea typeface="Ovo"/>
                <a:cs typeface="Ovo"/>
                <a:sym typeface="Ovo"/>
              </a:rPr>
              <a:t>5</a:t>
            </a:r>
          </a:p>
        </p:txBody>
      </p:sp>
      <p:grpSp>
        <p:nvGrpSpPr>
          <p:cNvPr name="Group 14" id="14"/>
          <p:cNvGrpSpPr/>
          <p:nvPr/>
        </p:nvGrpSpPr>
        <p:grpSpPr>
          <a:xfrm rot="0">
            <a:off x="7955625" y="3004282"/>
            <a:ext cx="9303675" cy="746915"/>
            <a:chOff x="0" y="0"/>
            <a:chExt cx="12404900" cy="995887"/>
          </a:xfrm>
        </p:grpSpPr>
        <p:sp>
          <p:nvSpPr>
            <p:cNvPr name="TextBox 15" id="15"/>
            <p:cNvSpPr txBox="true"/>
            <p:nvPr/>
          </p:nvSpPr>
          <p:spPr>
            <a:xfrm rot="0">
              <a:off x="0" y="599683"/>
              <a:ext cx="12404900" cy="396204"/>
            </a:xfrm>
            <a:prstGeom prst="rect">
              <a:avLst/>
            </a:prstGeom>
          </p:spPr>
          <p:txBody>
            <a:bodyPr anchor="t" rtlCol="false" tIns="0" lIns="0" bIns="0" rIns="0">
              <a:spAutoFit/>
            </a:bodyPr>
            <a:lstStyle/>
            <a:p>
              <a:pPr algn="l">
                <a:lnSpc>
                  <a:spcPts val="2519"/>
                </a:lnSpc>
                <a:spcBef>
                  <a:spcPct val="0"/>
                </a:spcBef>
              </a:pPr>
              <a:r>
                <a:rPr lang="en-US" sz="1799">
                  <a:solidFill>
                    <a:srgbClr val="3F4042"/>
                  </a:solidFill>
                  <a:latin typeface="Open Sauce Light"/>
                  <a:ea typeface="Open Sauce Light"/>
                  <a:cs typeface="Open Sauce Light"/>
                  <a:sym typeface="Open Sauce Light"/>
                </a:rPr>
                <a:t>explain here what you have learned from this case</a:t>
              </a:r>
            </a:p>
          </p:txBody>
        </p:sp>
        <p:sp>
          <p:nvSpPr>
            <p:cNvPr name="TextBox 16" id="16"/>
            <p:cNvSpPr txBox="true"/>
            <p:nvPr/>
          </p:nvSpPr>
          <p:spPr>
            <a:xfrm rot="0">
              <a:off x="0" y="-19050"/>
              <a:ext cx="12404900" cy="393463"/>
            </a:xfrm>
            <a:prstGeom prst="rect">
              <a:avLst/>
            </a:prstGeom>
          </p:spPr>
          <p:txBody>
            <a:bodyPr anchor="t" rtlCol="false" tIns="0" lIns="0" bIns="0" rIns="0">
              <a:spAutoFit/>
            </a:bodyPr>
            <a:lstStyle/>
            <a:p>
              <a:pPr algn="l" marL="0" indent="0" lvl="0">
                <a:lnSpc>
                  <a:spcPts val="2458"/>
                </a:lnSpc>
                <a:spcBef>
                  <a:spcPct val="0"/>
                </a:spcBef>
              </a:pPr>
              <a:r>
                <a:rPr lang="en-US" b="true" sz="1891" spc="-56">
                  <a:solidFill>
                    <a:srgbClr val="3F4042"/>
                  </a:solidFill>
                  <a:latin typeface="Open Sauce Medium"/>
                  <a:ea typeface="Open Sauce Medium"/>
                  <a:cs typeface="Open Sauce Medium"/>
                  <a:sym typeface="Open Sauce Medium"/>
                </a:rPr>
                <a:t>T</a:t>
              </a:r>
              <a:r>
                <a:rPr lang="en-US" b="true" sz="1891" spc="-56">
                  <a:solidFill>
                    <a:srgbClr val="3F4042"/>
                  </a:solidFill>
                  <a:latin typeface="Open Sauce Medium"/>
                  <a:ea typeface="Open Sauce Medium"/>
                  <a:cs typeface="Open Sauce Medium"/>
                  <a:sym typeface="Open Sauce Medium"/>
                </a:rPr>
                <a:t>EACHING POINT</a:t>
              </a:r>
            </a:p>
          </p:txBody>
        </p:sp>
      </p:grpSp>
      <p:grpSp>
        <p:nvGrpSpPr>
          <p:cNvPr name="Group 17" id="17"/>
          <p:cNvGrpSpPr/>
          <p:nvPr/>
        </p:nvGrpSpPr>
        <p:grpSpPr>
          <a:xfrm rot="0">
            <a:off x="7955625" y="4721604"/>
            <a:ext cx="9303675" cy="746915"/>
            <a:chOff x="0" y="0"/>
            <a:chExt cx="12404900" cy="995887"/>
          </a:xfrm>
        </p:grpSpPr>
        <p:sp>
          <p:nvSpPr>
            <p:cNvPr name="TextBox 18" id="18"/>
            <p:cNvSpPr txBox="true"/>
            <p:nvPr/>
          </p:nvSpPr>
          <p:spPr>
            <a:xfrm rot="0">
              <a:off x="0" y="599683"/>
              <a:ext cx="12404900" cy="396204"/>
            </a:xfrm>
            <a:prstGeom prst="rect">
              <a:avLst/>
            </a:prstGeom>
          </p:spPr>
          <p:txBody>
            <a:bodyPr anchor="t" rtlCol="false" tIns="0" lIns="0" bIns="0" rIns="0">
              <a:spAutoFit/>
            </a:bodyPr>
            <a:lstStyle/>
            <a:p>
              <a:pPr algn="l">
                <a:lnSpc>
                  <a:spcPts val="2519"/>
                </a:lnSpc>
                <a:spcBef>
                  <a:spcPct val="0"/>
                </a:spcBef>
              </a:pPr>
              <a:r>
                <a:rPr lang="en-US" sz="1799">
                  <a:solidFill>
                    <a:srgbClr val="3F4042"/>
                  </a:solidFill>
                  <a:latin typeface="Open Sauce Light"/>
                  <a:ea typeface="Open Sauce Light"/>
                  <a:cs typeface="Open Sauce Light"/>
                  <a:sym typeface="Open Sauce Light"/>
                </a:rPr>
                <a:t>explain here what you have learned from this case</a:t>
              </a:r>
            </a:p>
          </p:txBody>
        </p:sp>
        <p:sp>
          <p:nvSpPr>
            <p:cNvPr name="TextBox 19" id="19"/>
            <p:cNvSpPr txBox="true"/>
            <p:nvPr/>
          </p:nvSpPr>
          <p:spPr>
            <a:xfrm rot="0">
              <a:off x="0" y="-19050"/>
              <a:ext cx="12404900" cy="393463"/>
            </a:xfrm>
            <a:prstGeom prst="rect">
              <a:avLst/>
            </a:prstGeom>
          </p:spPr>
          <p:txBody>
            <a:bodyPr anchor="t" rtlCol="false" tIns="0" lIns="0" bIns="0" rIns="0">
              <a:spAutoFit/>
            </a:bodyPr>
            <a:lstStyle/>
            <a:p>
              <a:pPr algn="l" marL="0" indent="0" lvl="0">
                <a:lnSpc>
                  <a:spcPts val="2458"/>
                </a:lnSpc>
                <a:spcBef>
                  <a:spcPct val="0"/>
                </a:spcBef>
              </a:pPr>
              <a:r>
                <a:rPr lang="en-US" b="true" sz="1891" spc="-56">
                  <a:solidFill>
                    <a:srgbClr val="3F4042"/>
                  </a:solidFill>
                  <a:latin typeface="Open Sauce Medium"/>
                  <a:ea typeface="Open Sauce Medium"/>
                  <a:cs typeface="Open Sauce Medium"/>
                  <a:sym typeface="Open Sauce Medium"/>
                </a:rPr>
                <a:t>TEA</a:t>
              </a:r>
              <a:r>
                <a:rPr lang="en-US" b="true" sz="1891" spc="-56">
                  <a:solidFill>
                    <a:srgbClr val="3F4042"/>
                  </a:solidFill>
                  <a:latin typeface="Open Sauce Medium"/>
                  <a:ea typeface="Open Sauce Medium"/>
                  <a:cs typeface="Open Sauce Medium"/>
                  <a:sym typeface="Open Sauce Medium"/>
                </a:rPr>
                <a:t>CHING POINT</a:t>
              </a:r>
            </a:p>
          </p:txBody>
        </p:sp>
      </p:grpSp>
      <p:grpSp>
        <p:nvGrpSpPr>
          <p:cNvPr name="Group 20" id="20"/>
          <p:cNvGrpSpPr/>
          <p:nvPr/>
        </p:nvGrpSpPr>
        <p:grpSpPr>
          <a:xfrm rot="0">
            <a:off x="7955625" y="6575578"/>
            <a:ext cx="9303675" cy="792186"/>
            <a:chOff x="0" y="0"/>
            <a:chExt cx="12404900" cy="1056248"/>
          </a:xfrm>
        </p:grpSpPr>
        <p:sp>
          <p:nvSpPr>
            <p:cNvPr name="TextBox 21" id="21"/>
            <p:cNvSpPr txBox="true"/>
            <p:nvPr/>
          </p:nvSpPr>
          <p:spPr>
            <a:xfrm rot="0">
              <a:off x="0" y="672863"/>
              <a:ext cx="12404900" cy="332322"/>
            </a:xfrm>
            <a:prstGeom prst="rect">
              <a:avLst/>
            </a:prstGeom>
          </p:spPr>
          <p:txBody>
            <a:bodyPr anchor="t" rtlCol="false" tIns="0" lIns="0" bIns="0" rIns="0">
              <a:spAutoFit/>
            </a:bodyPr>
            <a:lstStyle/>
            <a:p>
              <a:pPr algn="l">
                <a:lnSpc>
                  <a:spcPts val="2126"/>
                </a:lnSpc>
                <a:spcBef>
                  <a:spcPct val="0"/>
                </a:spcBef>
              </a:pPr>
              <a:r>
                <a:rPr lang="en-US" sz="1519">
                  <a:solidFill>
                    <a:srgbClr val="3F4042"/>
                  </a:solidFill>
                  <a:latin typeface="Open Sauce Light"/>
                  <a:ea typeface="Open Sauce Light"/>
                  <a:cs typeface="Open Sauce Light"/>
                  <a:sym typeface="Open Sauce Light"/>
                </a:rPr>
                <a:t>explain here what you have learned from this case</a:t>
              </a:r>
            </a:p>
          </p:txBody>
        </p:sp>
        <p:sp>
          <p:nvSpPr>
            <p:cNvPr name="TextBox 22" id="22"/>
            <p:cNvSpPr txBox="true"/>
            <p:nvPr/>
          </p:nvSpPr>
          <p:spPr>
            <a:xfrm rot="0">
              <a:off x="0" y="2540"/>
              <a:ext cx="12404900" cy="372400"/>
            </a:xfrm>
            <a:prstGeom prst="rect">
              <a:avLst/>
            </a:prstGeom>
          </p:spPr>
          <p:txBody>
            <a:bodyPr anchor="t" rtlCol="false" tIns="0" lIns="0" bIns="0" rIns="0">
              <a:spAutoFit/>
            </a:bodyPr>
            <a:lstStyle/>
            <a:p>
              <a:pPr algn="l">
                <a:lnSpc>
                  <a:spcPts val="2360"/>
                </a:lnSpc>
              </a:pPr>
              <a:r>
                <a:rPr lang="en-US" b="true" sz="1816" spc="-54">
                  <a:solidFill>
                    <a:srgbClr val="3F4042"/>
                  </a:solidFill>
                  <a:latin typeface="Open Sauce Medium"/>
                  <a:ea typeface="Open Sauce Medium"/>
                  <a:cs typeface="Open Sauce Medium"/>
                  <a:sym typeface="Open Sauce Medium"/>
                </a:rPr>
                <a:t>T</a:t>
              </a:r>
              <a:r>
                <a:rPr lang="en-US" b="true" sz="1816" spc="-54">
                  <a:solidFill>
                    <a:srgbClr val="3F4042"/>
                  </a:solidFill>
                  <a:latin typeface="Open Sauce Medium"/>
                  <a:ea typeface="Open Sauce Medium"/>
                  <a:cs typeface="Open Sauce Medium"/>
                  <a:sym typeface="Open Sauce Medium"/>
                </a:rPr>
                <a:t>EACHING POINT</a:t>
              </a:r>
            </a:p>
          </p:txBody>
        </p:sp>
      </p:grpSp>
      <p:grpSp>
        <p:nvGrpSpPr>
          <p:cNvPr name="Group 23" id="23"/>
          <p:cNvGrpSpPr/>
          <p:nvPr/>
        </p:nvGrpSpPr>
        <p:grpSpPr>
          <a:xfrm rot="0">
            <a:off x="7955625" y="8395180"/>
            <a:ext cx="9303675" cy="746915"/>
            <a:chOff x="0" y="0"/>
            <a:chExt cx="12404900" cy="995887"/>
          </a:xfrm>
        </p:grpSpPr>
        <p:sp>
          <p:nvSpPr>
            <p:cNvPr name="TextBox 24" id="24"/>
            <p:cNvSpPr txBox="true"/>
            <p:nvPr/>
          </p:nvSpPr>
          <p:spPr>
            <a:xfrm rot="0">
              <a:off x="0" y="599683"/>
              <a:ext cx="12404900" cy="396204"/>
            </a:xfrm>
            <a:prstGeom prst="rect">
              <a:avLst/>
            </a:prstGeom>
          </p:spPr>
          <p:txBody>
            <a:bodyPr anchor="t" rtlCol="false" tIns="0" lIns="0" bIns="0" rIns="0">
              <a:spAutoFit/>
            </a:bodyPr>
            <a:lstStyle/>
            <a:p>
              <a:pPr algn="l">
                <a:lnSpc>
                  <a:spcPts val="2519"/>
                </a:lnSpc>
                <a:spcBef>
                  <a:spcPct val="0"/>
                </a:spcBef>
              </a:pPr>
              <a:r>
                <a:rPr lang="en-US" sz="1799">
                  <a:solidFill>
                    <a:srgbClr val="3F4042"/>
                  </a:solidFill>
                  <a:latin typeface="Open Sauce Light"/>
                  <a:ea typeface="Open Sauce Light"/>
                  <a:cs typeface="Open Sauce Light"/>
                  <a:sym typeface="Open Sauce Light"/>
                </a:rPr>
                <a:t>expla</a:t>
              </a:r>
              <a:r>
                <a:rPr lang="en-US" sz="1799">
                  <a:solidFill>
                    <a:srgbClr val="3F4042"/>
                  </a:solidFill>
                  <a:latin typeface="Open Sauce Light"/>
                  <a:ea typeface="Open Sauce Light"/>
                  <a:cs typeface="Open Sauce Light"/>
                  <a:sym typeface="Open Sauce Light"/>
                </a:rPr>
                <a:t>in here what you have learned from this case</a:t>
              </a:r>
            </a:p>
          </p:txBody>
        </p:sp>
        <p:sp>
          <p:nvSpPr>
            <p:cNvPr name="TextBox 25" id="25"/>
            <p:cNvSpPr txBox="true"/>
            <p:nvPr/>
          </p:nvSpPr>
          <p:spPr>
            <a:xfrm rot="0">
              <a:off x="0" y="-19050"/>
              <a:ext cx="12404900" cy="393463"/>
            </a:xfrm>
            <a:prstGeom prst="rect">
              <a:avLst/>
            </a:prstGeom>
          </p:spPr>
          <p:txBody>
            <a:bodyPr anchor="t" rtlCol="false" tIns="0" lIns="0" bIns="0" rIns="0">
              <a:spAutoFit/>
            </a:bodyPr>
            <a:lstStyle/>
            <a:p>
              <a:pPr algn="l" marL="0" indent="0" lvl="0">
                <a:lnSpc>
                  <a:spcPts val="2458"/>
                </a:lnSpc>
                <a:spcBef>
                  <a:spcPct val="0"/>
                </a:spcBef>
              </a:pPr>
              <a:r>
                <a:rPr lang="en-US" b="true" sz="1891" spc="-56">
                  <a:solidFill>
                    <a:srgbClr val="3F4042"/>
                  </a:solidFill>
                  <a:latin typeface="Open Sauce Medium"/>
                  <a:ea typeface="Open Sauce Medium"/>
                  <a:cs typeface="Open Sauce Medium"/>
                  <a:sym typeface="Open Sauce Medium"/>
                </a:rPr>
                <a:t>YOU MAY NOT NEED THIS MANY POINTS, BUT THEY’RE HERE JUST IN CASE. ;)</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5654000" cy="10287000"/>
          </a:xfrm>
          <a:prstGeom prst="rect">
            <a:avLst/>
          </a:prstGeom>
          <a:solidFill>
            <a:srgbClr val="EDEDED"/>
          </a:solidFill>
        </p:spPr>
      </p:sp>
      <p:grpSp>
        <p:nvGrpSpPr>
          <p:cNvPr name="Group 3" id="3"/>
          <p:cNvGrpSpPr/>
          <p:nvPr/>
        </p:nvGrpSpPr>
        <p:grpSpPr>
          <a:xfrm rot="0">
            <a:off x="9678029" y="4477337"/>
            <a:ext cx="4239328" cy="4780963"/>
            <a:chOff x="0" y="0"/>
            <a:chExt cx="656783" cy="740696"/>
          </a:xfrm>
        </p:grpSpPr>
        <p:sp>
          <p:nvSpPr>
            <p:cNvPr name="Freeform 4" id="4"/>
            <p:cNvSpPr/>
            <p:nvPr/>
          </p:nvSpPr>
          <p:spPr>
            <a:xfrm flipH="false" flipV="false" rot="0">
              <a:off x="0" y="0"/>
              <a:ext cx="656783" cy="740696"/>
            </a:xfrm>
            <a:custGeom>
              <a:avLst/>
              <a:gdLst/>
              <a:ahLst/>
              <a:cxnLst/>
              <a:rect r="r" b="b" t="t" l="l"/>
              <a:pathLst>
                <a:path h="740696" w="656783">
                  <a:moveTo>
                    <a:pt x="0" y="0"/>
                  </a:moveTo>
                  <a:lnTo>
                    <a:pt x="656783" y="0"/>
                  </a:lnTo>
                  <a:lnTo>
                    <a:pt x="656783" y="740696"/>
                  </a:lnTo>
                  <a:lnTo>
                    <a:pt x="0" y="740696"/>
                  </a:lnTo>
                  <a:close/>
                </a:path>
              </a:pathLst>
            </a:custGeom>
            <a:blipFill>
              <a:blip r:embed="rId2"/>
              <a:stretch>
                <a:fillRect l="-96904" t="0" r="-120659" b="-9734"/>
              </a:stretch>
            </a:blipFill>
          </p:spPr>
        </p:sp>
      </p:grpSp>
      <p:sp>
        <p:nvSpPr>
          <p:cNvPr name="AutoShape 5" id="5"/>
          <p:cNvSpPr/>
          <p:nvPr/>
        </p:nvSpPr>
        <p:spPr>
          <a:xfrm rot="0">
            <a:off x="1028700" y="1028700"/>
            <a:ext cx="16230600" cy="9525"/>
          </a:xfrm>
          <a:prstGeom prst="rect">
            <a:avLst/>
          </a:prstGeom>
          <a:solidFill>
            <a:srgbClr val="3F4042"/>
          </a:solidFill>
        </p:spPr>
      </p:sp>
      <p:sp>
        <p:nvSpPr>
          <p:cNvPr name="Freeform 6" id="6"/>
          <p:cNvSpPr/>
          <p:nvPr/>
        </p:nvSpPr>
        <p:spPr>
          <a:xfrm flipH="false" flipV="true" rot="2226379">
            <a:off x="7766921" y="6000205"/>
            <a:ext cx="608323" cy="1398444"/>
          </a:xfrm>
          <a:custGeom>
            <a:avLst/>
            <a:gdLst/>
            <a:ahLst/>
            <a:cxnLst/>
            <a:rect r="r" b="b" t="t" l="l"/>
            <a:pathLst>
              <a:path h="1398444" w="608323">
                <a:moveTo>
                  <a:pt x="0" y="1398443"/>
                </a:moveTo>
                <a:lnTo>
                  <a:pt x="608323" y="1398443"/>
                </a:lnTo>
                <a:lnTo>
                  <a:pt x="608323" y="0"/>
                </a:lnTo>
                <a:lnTo>
                  <a:pt x="0" y="0"/>
                </a:lnTo>
                <a:lnTo>
                  <a:pt x="0" y="1398443"/>
                </a:lnTo>
                <a:close/>
              </a:path>
            </a:pathLst>
          </a:custGeom>
          <a:blipFill>
            <a:blip r:embed="rId3"/>
            <a:stretch>
              <a:fillRect l="0" t="0" r="0" b="0"/>
            </a:stretch>
          </a:blipFill>
        </p:spPr>
      </p:sp>
      <p:sp>
        <p:nvSpPr>
          <p:cNvPr name="TextBox 7" id="7"/>
          <p:cNvSpPr txBox="true"/>
          <p:nvPr/>
        </p:nvSpPr>
        <p:spPr>
          <a:xfrm rot="0">
            <a:off x="959039" y="1205680"/>
            <a:ext cx="3209733" cy="2771775"/>
          </a:xfrm>
          <a:prstGeom prst="rect">
            <a:avLst/>
          </a:prstGeom>
        </p:spPr>
        <p:txBody>
          <a:bodyPr anchor="t" rtlCol="false" tIns="0" lIns="0" bIns="0" rIns="0">
            <a:spAutoFit/>
          </a:bodyPr>
          <a:lstStyle/>
          <a:p>
            <a:pPr algn="ctr" marL="0" indent="0" lvl="0">
              <a:lnSpc>
                <a:spcPts val="10889"/>
              </a:lnSpc>
            </a:pPr>
            <a:r>
              <a:rPr lang="en-US" sz="9074" spc="-272">
                <a:solidFill>
                  <a:srgbClr val="3F4042"/>
                </a:solidFill>
                <a:latin typeface="Ovo"/>
                <a:ea typeface="Ovo"/>
                <a:cs typeface="Ovo"/>
                <a:sym typeface="Ovo"/>
              </a:rPr>
              <a:t>The End!</a:t>
            </a:r>
          </a:p>
        </p:txBody>
      </p:sp>
      <p:grpSp>
        <p:nvGrpSpPr>
          <p:cNvPr name="Group 8" id="8"/>
          <p:cNvGrpSpPr/>
          <p:nvPr/>
        </p:nvGrpSpPr>
        <p:grpSpPr>
          <a:xfrm rot="0">
            <a:off x="14300319" y="4906524"/>
            <a:ext cx="2706125" cy="1183794"/>
            <a:chOff x="0" y="0"/>
            <a:chExt cx="3608167" cy="1578392"/>
          </a:xfrm>
        </p:grpSpPr>
        <p:sp>
          <p:nvSpPr>
            <p:cNvPr name="TextBox 9" id="9"/>
            <p:cNvSpPr txBox="true"/>
            <p:nvPr/>
          </p:nvSpPr>
          <p:spPr>
            <a:xfrm rot="0">
              <a:off x="0" y="671122"/>
              <a:ext cx="3608167" cy="907269"/>
            </a:xfrm>
            <a:prstGeom prst="rect">
              <a:avLst/>
            </a:prstGeom>
          </p:spPr>
          <p:txBody>
            <a:bodyPr anchor="t" rtlCol="false" tIns="0" lIns="0" bIns="0" rIns="0">
              <a:spAutoFit/>
            </a:bodyPr>
            <a:lstStyle/>
            <a:p>
              <a:pPr algn="l">
                <a:lnSpc>
                  <a:spcPts val="2799"/>
                </a:lnSpc>
                <a:spcBef>
                  <a:spcPct val="0"/>
                </a:spcBef>
              </a:pPr>
              <a:r>
                <a:rPr lang="en-US" sz="1999">
                  <a:solidFill>
                    <a:srgbClr val="3F4042"/>
                  </a:solidFill>
                  <a:latin typeface="Open Sauce Light"/>
                  <a:ea typeface="Open Sauce Light"/>
                  <a:cs typeface="Open Sauce Light"/>
                  <a:sym typeface="Open Sauce Light"/>
                </a:rPr>
                <a:t>Optional: social media handle</a:t>
              </a:r>
            </a:p>
          </p:txBody>
        </p:sp>
        <p:sp>
          <p:nvSpPr>
            <p:cNvPr name="TextBox 10" id="10"/>
            <p:cNvSpPr txBox="true"/>
            <p:nvPr/>
          </p:nvSpPr>
          <p:spPr>
            <a:xfrm rot="0">
              <a:off x="0" y="-19050"/>
              <a:ext cx="3608167" cy="498765"/>
            </a:xfrm>
            <a:prstGeom prst="rect">
              <a:avLst/>
            </a:prstGeom>
          </p:spPr>
          <p:txBody>
            <a:bodyPr anchor="t" rtlCol="false" tIns="0" lIns="0" bIns="0" rIns="0">
              <a:spAutoFit/>
            </a:bodyPr>
            <a:lstStyle/>
            <a:p>
              <a:pPr algn="l" marL="0" indent="0" lvl="0">
                <a:lnSpc>
                  <a:spcPts val="3140"/>
                </a:lnSpc>
                <a:spcBef>
                  <a:spcPct val="0"/>
                </a:spcBef>
              </a:pPr>
              <a:r>
                <a:rPr lang="en-US" b="true" sz="2416" spc="-72">
                  <a:solidFill>
                    <a:srgbClr val="F1B003"/>
                  </a:solidFill>
                  <a:latin typeface="Open Sauce Medium"/>
                  <a:ea typeface="Open Sauce Medium"/>
                  <a:cs typeface="Open Sauce Medium"/>
                  <a:sym typeface="Open Sauce Medium"/>
                </a:rPr>
                <a:t>Instagram</a:t>
              </a:r>
            </a:p>
          </p:txBody>
        </p:sp>
      </p:grpSp>
      <p:grpSp>
        <p:nvGrpSpPr>
          <p:cNvPr name="Group 11" id="11"/>
          <p:cNvGrpSpPr/>
          <p:nvPr/>
        </p:nvGrpSpPr>
        <p:grpSpPr>
          <a:xfrm rot="0">
            <a:off x="14300319" y="6608085"/>
            <a:ext cx="2706125" cy="832482"/>
            <a:chOff x="0" y="0"/>
            <a:chExt cx="3608167" cy="1109976"/>
          </a:xfrm>
        </p:grpSpPr>
        <p:sp>
          <p:nvSpPr>
            <p:cNvPr name="TextBox 12" id="12"/>
            <p:cNvSpPr txBox="true"/>
            <p:nvPr/>
          </p:nvSpPr>
          <p:spPr>
            <a:xfrm rot="0">
              <a:off x="0" y="671158"/>
              <a:ext cx="3608167" cy="438818"/>
            </a:xfrm>
            <a:prstGeom prst="rect">
              <a:avLst/>
            </a:prstGeom>
          </p:spPr>
          <p:txBody>
            <a:bodyPr anchor="t" rtlCol="false" tIns="0" lIns="0" bIns="0" rIns="0">
              <a:spAutoFit/>
            </a:bodyPr>
            <a:lstStyle/>
            <a:p>
              <a:pPr algn="l">
                <a:lnSpc>
                  <a:spcPts val="2799"/>
                </a:lnSpc>
                <a:spcBef>
                  <a:spcPct val="0"/>
                </a:spcBef>
              </a:pPr>
              <a:r>
                <a:rPr lang="en-US" sz="1999">
                  <a:solidFill>
                    <a:srgbClr val="3F4042"/>
                  </a:solidFill>
                  <a:latin typeface="Open Sauce Light"/>
                  <a:ea typeface="Open Sauce Light"/>
                  <a:cs typeface="Open Sauce Light"/>
                  <a:sym typeface="Open Sauce Light"/>
                </a:rPr>
                <a:t>optional</a:t>
              </a:r>
            </a:p>
          </p:txBody>
        </p:sp>
        <p:sp>
          <p:nvSpPr>
            <p:cNvPr name="TextBox 13" id="13"/>
            <p:cNvSpPr txBox="true"/>
            <p:nvPr/>
          </p:nvSpPr>
          <p:spPr>
            <a:xfrm rot="0">
              <a:off x="0" y="-28575"/>
              <a:ext cx="3608167" cy="532456"/>
            </a:xfrm>
            <a:prstGeom prst="rect">
              <a:avLst/>
            </a:prstGeom>
          </p:spPr>
          <p:txBody>
            <a:bodyPr anchor="t" rtlCol="false" tIns="0" lIns="0" bIns="0" rIns="0">
              <a:spAutoFit/>
            </a:bodyPr>
            <a:lstStyle/>
            <a:p>
              <a:pPr algn="l" marL="0" indent="0" lvl="0">
                <a:lnSpc>
                  <a:spcPts val="3238"/>
                </a:lnSpc>
                <a:spcBef>
                  <a:spcPct val="0"/>
                </a:spcBef>
              </a:pPr>
              <a:r>
                <a:rPr lang="en-US" b="true" sz="2491" spc="-74">
                  <a:solidFill>
                    <a:srgbClr val="F1B003"/>
                  </a:solidFill>
                  <a:latin typeface="Open Sauce Medium"/>
                  <a:ea typeface="Open Sauce Medium"/>
                  <a:cs typeface="Open Sauce Medium"/>
                  <a:sym typeface="Open Sauce Medium"/>
                </a:rPr>
                <a:t>Email</a:t>
              </a:r>
            </a:p>
          </p:txBody>
        </p:sp>
      </p:grpSp>
      <p:grpSp>
        <p:nvGrpSpPr>
          <p:cNvPr name="Group 14" id="14"/>
          <p:cNvGrpSpPr/>
          <p:nvPr/>
        </p:nvGrpSpPr>
        <p:grpSpPr>
          <a:xfrm rot="0">
            <a:off x="14300319" y="7954917"/>
            <a:ext cx="2706125" cy="874195"/>
            <a:chOff x="0" y="0"/>
            <a:chExt cx="3608167" cy="1165593"/>
          </a:xfrm>
        </p:grpSpPr>
        <p:sp>
          <p:nvSpPr>
            <p:cNvPr name="TextBox 15" id="15"/>
            <p:cNvSpPr txBox="true"/>
            <p:nvPr/>
          </p:nvSpPr>
          <p:spPr>
            <a:xfrm rot="0">
              <a:off x="0" y="661633"/>
              <a:ext cx="3608167" cy="449828"/>
            </a:xfrm>
            <a:prstGeom prst="rect">
              <a:avLst/>
            </a:prstGeom>
          </p:spPr>
          <p:txBody>
            <a:bodyPr anchor="t" rtlCol="false" tIns="0" lIns="0" bIns="0" rIns="0">
              <a:spAutoFit/>
            </a:bodyPr>
            <a:lstStyle/>
            <a:p>
              <a:pPr algn="l">
                <a:lnSpc>
                  <a:spcPts val="2800"/>
                </a:lnSpc>
                <a:spcBef>
                  <a:spcPct val="0"/>
                </a:spcBef>
              </a:pPr>
              <a:r>
                <a:rPr lang="en-US" sz="2000">
                  <a:solidFill>
                    <a:srgbClr val="3F4042"/>
                  </a:solidFill>
                  <a:latin typeface="Open Sauce Light"/>
                  <a:ea typeface="Open Sauce Light"/>
                  <a:cs typeface="Open Sauce Light"/>
                  <a:sym typeface="Open Sauce Light"/>
                </a:rPr>
                <a:t>optional</a:t>
              </a:r>
            </a:p>
          </p:txBody>
        </p:sp>
        <p:sp>
          <p:nvSpPr>
            <p:cNvPr name="TextBox 16" id="16"/>
            <p:cNvSpPr txBox="true"/>
            <p:nvPr/>
          </p:nvSpPr>
          <p:spPr>
            <a:xfrm rot="0">
              <a:off x="0" y="-28575"/>
              <a:ext cx="3608167" cy="532456"/>
            </a:xfrm>
            <a:prstGeom prst="rect">
              <a:avLst/>
            </a:prstGeom>
          </p:spPr>
          <p:txBody>
            <a:bodyPr anchor="t" rtlCol="false" tIns="0" lIns="0" bIns="0" rIns="0">
              <a:spAutoFit/>
            </a:bodyPr>
            <a:lstStyle/>
            <a:p>
              <a:pPr algn="l" marL="0" indent="0" lvl="0">
                <a:lnSpc>
                  <a:spcPts val="3238"/>
                </a:lnSpc>
                <a:spcBef>
                  <a:spcPct val="0"/>
                </a:spcBef>
              </a:pPr>
              <a:r>
                <a:rPr lang="en-US" b="true" sz="2491" spc="-74">
                  <a:solidFill>
                    <a:srgbClr val="F1B003"/>
                  </a:solidFill>
                  <a:latin typeface="Open Sauce Medium"/>
                  <a:ea typeface="Open Sauce Medium"/>
                  <a:cs typeface="Open Sauce Medium"/>
                  <a:sym typeface="Open Sauce Medium"/>
                </a:rPr>
                <a:t>Linked-in</a:t>
              </a:r>
            </a:p>
          </p:txBody>
        </p:sp>
      </p:grpSp>
      <p:sp>
        <p:nvSpPr>
          <p:cNvPr name="TextBox 17" id="17"/>
          <p:cNvSpPr txBox="true"/>
          <p:nvPr/>
        </p:nvSpPr>
        <p:spPr>
          <a:xfrm rot="0">
            <a:off x="6029369" y="7590879"/>
            <a:ext cx="2943660" cy="1041316"/>
          </a:xfrm>
          <a:prstGeom prst="rect">
            <a:avLst/>
          </a:prstGeom>
        </p:spPr>
        <p:txBody>
          <a:bodyPr anchor="t" rtlCol="false" tIns="0" lIns="0" bIns="0" rIns="0">
            <a:spAutoFit/>
          </a:bodyPr>
          <a:lstStyle/>
          <a:p>
            <a:pPr algn="l">
              <a:lnSpc>
                <a:spcPts val="2799"/>
              </a:lnSpc>
              <a:spcBef>
                <a:spcPct val="0"/>
              </a:spcBef>
            </a:pPr>
            <a:r>
              <a:rPr lang="en-US" sz="1999">
                <a:solidFill>
                  <a:srgbClr val="3F4042"/>
                </a:solidFill>
                <a:latin typeface="Open Sauce Light"/>
                <a:ea typeface="Open Sauce Light"/>
                <a:cs typeface="Open Sauce Light"/>
                <a:sym typeface="Open Sauce Light"/>
              </a:rPr>
              <a:t>Add a photo of your country or institution! 😉 and delate this text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DAHDu9Dk17o</dc:identifier>
  <dcterms:modified xsi:type="dcterms:W3CDTF">2011-08-01T06:04:30Z</dcterms:modified>
  <cp:revision>1</cp:revision>
  <dc:title>Template RBB cases</dc:title>
</cp:coreProperties>
</file>